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17" r:id="rId2"/>
    <p:sldId id="327" r:id="rId3"/>
    <p:sldId id="256" r:id="rId4"/>
    <p:sldId id="318" r:id="rId5"/>
    <p:sldId id="319" r:id="rId6"/>
    <p:sldId id="320" r:id="rId7"/>
    <p:sldId id="324" r:id="rId8"/>
    <p:sldId id="325" r:id="rId9"/>
    <p:sldId id="326" r:id="rId10"/>
    <p:sldId id="321" r:id="rId11"/>
    <p:sldId id="33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9B7"/>
    <a:srgbClr val="FBBD32"/>
    <a:srgbClr val="9A7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421"/>
  </p:normalViewPr>
  <p:slideViewPr>
    <p:cSldViewPr snapToObjects="1">
      <p:cViewPr varScale="1">
        <p:scale>
          <a:sx n="101" d="100"/>
          <a:sy n="101" d="100"/>
        </p:scale>
        <p:origin x="10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64BE3-B7EC-8748-AB20-3108C4AC86AE}" type="datetimeFigureOut">
              <a:rPr lang="en-US" smtClean="0"/>
              <a:t>10/28/21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89701-E31A-A648-A64D-FF0469FB5229}" type="slidenum">
              <a:rPr lang="en-US" smtClean="0"/>
              <a:t>‹#›</a:t>
            </a:fld>
            <a:endParaRPr lang="en-US"/>
          </a:p>
        </p:txBody>
      </p:sp>
    </p:spTree>
    <p:extLst>
      <p:ext uri="{BB962C8B-B14F-4D97-AF65-F5344CB8AC3E}">
        <p14:creationId xmlns:p14="http://schemas.microsoft.com/office/powerpoint/2010/main" val="118053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9701-E31A-A648-A64D-FF0469FB5229}" type="slidenum">
              <a:rPr lang="en-US" smtClean="0"/>
              <a:t>1</a:t>
            </a:fld>
            <a:endParaRPr lang="en-US"/>
          </a:p>
        </p:txBody>
      </p:sp>
    </p:spTree>
    <p:extLst>
      <p:ext uri="{BB962C8B-B14F-4D97-AF65-F5344CB8AC3E}">
        <p14:creationId xmlns:p14="http://schemas.microsoft.com/office/powerpoint/2010/main" val="248259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Futura Medium" panose="020B0602020204020303" pitchFamily="34" charset="-79"/>
                <a:cs typeface="Futura Medium" panose="020B0602020204020303" pitchFamily="34" charset="-79"/>
              </a:rPr>
              <a:t>Start a discussion with the children about the meaning of empowerment. You might wish to define it as the children having the power to have a voice and be in control and taking responsibility for their behaviour. </a:t>
            </a:r>
          </a:p>
          <a:p>
            <a:r>
              <a:rPr lang="en-GB" sz="1200" dirty="0">
                <a:latin typeface="Futura Medium" panose="020B0602020204020303" pitchFamily="34" charset="-79"/>
                <a:cs typeface="Futura Medium" panose="020B0602020204020303" pitchFamily="34" charset="-79"/>
              </a:rPr>
              <a:t>When we are talking about anti-racism, we must be able to speak up and say it is wrong.</a:t>
            </a:r>
            <a:endParaRPr lang="en-US" dirty="0"/>
          </a:p>
          <a:p>
            <a:r>
              <a:rPr lang="en-GB" dirty="0">
                <a:latin typeface="Futura Medium" panose="020B0602020204020303" pitchFamily="34" charset="-79"/>
                <a:cs typeface="Futura Medium" panose="020B0602020204020303" pitchFamily="34" charset="-79"/>
              </a:rPr>
              <a:t>Share this page to illustrate your point and maybe encourage the children to join in with you. </a:t>
            </a:r>
          </a:p>
          <a:p>
            <a:r>
              <a:rPr lang="en-GB" dirty="0" err="1">
                <a:latin typeface="Futura Medium" panose="020B0602020204020303" pitchFamily="34" charset="-79"/>
                <a:cs typeface="Futura Medium" panose="020B0602020204020303" pitchFamily="34" charset="-79"/>
              </a:rPr>
              <a:t>Furrher</a:t>
            </a:r>
            <a:r>
              <a:rPr lang="en-GB" dirty="0">
                <a:latin typeface="Futura Medium" panose="020B0602020204020303" pitchFamily="34" charset="-79"/>
                <a:cs typeface="Futura Medium" panose="020B0602020204020303" pitchFamily="34" charset="-79"/>
              </a:rPr>
              <a:t> reflection: Why do we think we find race and racism difficult to discuss at school and at home?</a:t>
            </a:r>
          </a:p>
          <a:p>
            <a:endParaRPr lang="en-US" dirty="0"/>
          </a:p>
        </p:txBody>
      </p:sp>
      <p:sp>
        <p:nvSpPr>
          <p:cNvPr id="4" name="Slide Number Placeholder 3"/>
          <p:cNvSpPr>
            <a:spLocks noGrp="1"/>
          </p:cNvSpPr>
          <p:nvPr>
            <p:ph type="sldNum" sz="quarter" idx="5"/>
          </p:nvPr>
        </p:nvSpPr>
        <p:spPr/>
        <p:txBody>
          <a:bodyPr/>
          <a:lstStyle/>
          <a:p>
            <a:fld id="{42489701-E31A-A648-A64D-FF0469FB5229}" type="slidenum">
              <a:rPr lang="en-US" smtClean="0"/>
              <a:t>10</a:t>
            </a:fld>
            <a:endParaRPr lang="en-US"/>
          </a:p>
        </p:txBody>
      </p:sp>
    </p:spTree>
    <p:extLst>
      <p:ext uri="{BB962C8B-B14F-4D97-AF65-F5344CB8AC3E}">
        <p14:creationId xmlns:p14="http://schemas.microsoft.com/office/powerpoint/2010/main" val="427223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9701-E31A-A648-A64D-FF0469FB5229}" type="slidenum">
              <a:rPr lang="en-US" smtClean="0"/>
              <a:t>11</a:t>
            </a:fld>
            <a:endParaRPr lang="en-US"/>
          </a:p>
        </p:txBody>
      </p:sp>
    </p:spTree>
    <p:extLst>
      <p:ext uri="{BB962C8B-B14F-4D97-AF65-F5344CB8AC3E}">
        <p14:creationId xmlns:p14="http://schemas.microsoft.com/office/powerpoint/2010/main" val="63231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89701-E31A-A648-A64D-FF0469FB5229}" type="slidenum">
              <a:rPr lang="en-US" smtClean="0"/>
              <a:t>2</a:t>
            </a:fld>
            <a:endParaRPr lang="en-US"/>
          </a:p>
        </p:txBody>
      </p:sp>
    </p:spTree>
    <p:extLst>
      <p:ext uri="{BB962C8B-B14F-4D97-AF65-F5344CB8AC3E}">
        <p14:creationId xmlns:p14="http://schemas.microsoft.com/office/powerpoint/2010/main" val="133325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Futura Medium" panose="020B0602020204020303" pitchFamily="34" charset="-79"/>
                <a:cs typeface="Futura Medium" panose="020B0602020204020303" pitchFamily="34" charset="-79"/>
              </a:rPr>
              <a:t>When looking at the final page, encourage and support children with their understanding on faith and religion. Sikhism, Hinduism, Judaism, Rastafarianism, Muslim, Buddhism, Christianity, etc.</a:t>
            </a:r>
          </a:p>
          <a:p>
            <a:r>
              <a:rPr lang="en-GB" sz="1200" dirty="0">
                <a:latin typeface="Futura Medium" panose="020B0602020204020303" pitchFamily="34" charset="-79"/>
                <a:cs typeface="Futura Medium" panose="020B0602020204020303" pitchFamily="34" charset="-79"/>
              </a:rPr>
              <a:t>This includes people who may not have a religion.  </a:t>
            </a:r>
          </a:p>
          <a:p>
            <a:r>
              <a:rPr lang="en-GB" sz="1200" dirty="0">
                <a:latin typeface="Futura Medium" panose="020B0602020204020303" pitchFamily="34" charset="-79"/>
                <a:cs typeface="Futura Medium" panose="020B0602020204020303" pitchFamily="34" charset="-79"/>
              </a:rPr>
              <a:t> </a:t>
            </a:r>
          </a:p>
          <a:p>
            <a:r>
              <a:rPr lang="en-GB" sz="1200" dirty="0">
                <a:latin typeface="Futura Medium" panose="020B0602020204020303" pitchFamily="34" charset="-79"/>
                <a:cs typeface="Futura Medium" panose="020B0602020204020303" pitchFamily="34" charset="-79"/>
              </a:rPr>
              <a:t>Then, look at the three statements:</a:t>
            </a:r>
          </a:p>
          <a:p>
            <a:endParaRPr lang="en-GB" sz="1200" dirty="0">
              <a:latin typeface="Futura Medium" panose="020B0602020204020303" pitchFamily="34" charset="-79"/>
              <a:cs typeface="Futura Medium" panose="020B0602020204020303" pitchFamily="34" charset="-79"/>
            </a:endParaRPr>
          </a:p>
          <a:p>
            <a:pPr marL="342900" indent="-342900">
              <a:buFont typeface="Arial" panose="020B0604020202020204" pitchFamily="34" charset="0"/>
              <a:buChar char="•"/>
            </a:pPr>
            <a:r>
              <a:rPr lang="en-GB" sz="1200" dirty="0">
                <a:latin typeface="Futura Medium" panose="020B0602020204020303" pitchFamily="34" charset="-79"/>
                <a:cs typeface="Futura Medium" panose="020B0602020204020303" pitchFamily="34" charset="-79"/>
              </a:rPr>
              <a:t>I am great</a:t>
            </a:r>
          </a:p>
          <a:p>
            <a:pPr marL="342900" indent="-342900">
              <a:buFont typeface="Arial" panose="020B0604020202020204" pitchFamily="34" charset="0"/>
              <a:buChar char="•"/>
            </a:pPr>
            <a:r>
              <a:rPr lang="en-GB" sz="1200" dirty="0">
                <a:latin typeface="Futura Medium" panose="020B0602020204020303" pitchFamily="34" charset="-79"/>
                <a:cs typeface="Futura Medium" panose="020B0602020204020303" pitchFamily="34" charset="-79"/>
              </a:rPr>
              <a:t>My skin is beautiful </a:t>
            </a:r>
          </a:p>
          <a:p>
            <a:pPr marL="342900" indent="-342900">
              <a:buFont typeface="Arial" panose="020B0604020202020204" pitchFamily="34" charset="0"/>
              <a:buChar char="•"/>
            </a:pPr>
            <a:r>
              <a:rPr lang="en-GB" sz="1200" dirty="0">
                <a:latin typeface="Futura Medium" panose="020B0602020204020303" pitchFamily="34" charset="-79"/>
                <a:cs typeface="Futura Medium" panose="020B0602020204020303" pitchFamily="34" charset="-79"/>
              </a:rPr>
              <a:t>I am unique </a:t>
            </a:r>
          </a:p>
          <a:p>
            <a:pPr marL="342900" indent="-342900">
              <a:buFont typeface="Arial" panose="020B0604020202020204" pitchFamily="34" charset="0"/>
              <a:buChar char="•"/>
            </a:pPr>
            <a:endParaRPr lang="en-GB" sz="1200" dirty="0">
              <a:latin typeface="Futura Medium" panose="020B0602020204020303" pitchFamily="34" charset="-79"/>
              <a:cs typeface="Futura Medium" panose="020B0602020204020303" pitchFamily="34" charset="-79"/>
            </a:endParaRPr>
          </a:p>
          <a:p>
            <a:r>
              <a:rPr lang="en-GB" sz="1200" dirty="0">
                <a:latin typeface="Futura Medium" panose="020B0602020204020303" pitchFamily="34" charset="-79"/>
                <a:cs typeface="Futura Medium" panose="020B0602020204020303" pitchFamily="34" charset="-79"/>
              </a:rPr>
              <a:t>Ask the children about each statement, for example, what does it mean to be great? </a:t>
            </a:r>
            <a:r>
              <a:rPr lang="en-GB" sz="1200" kern="1200" dirty="0">
                <a:solidFill>
                  <a:schemeClr val="tx1"/>
                </a:solidFill>
                <a:effectLst/>
                <a:latin typeface="+mn-lt"/>
                <a:ea typeface="+mn-ea"/>
                <a:cs typeface="+mn-cs"/>
              </a:rPr>
              <a:t>What makes you unique? Use this page to explore how we are all different. As a teacher, join in and share your differences. </a:t>
            </a:r>
            <a:r>
              <a:rPr lang="en-GB" sz="1200" dirty="0">
                <a:latin typeface="Futura Medium" panose="020B0602020204020303" pitchFamily="34" charset="-79"/>
                <a:cs typeface="Futura Medium" panose="020B0602020204020303" pitchFamily="34" charset="-79"/>
              </a:rPr>
              <a:t>They may use words: they are great at being kind to their friends, they are great at reading, they are great listeners. You may have to prompt them. </a:t>
            </a:r>
          </a:p>
        </p:txBody>
      </p:sp>
      <p:sp>
        <p:nvSpPr>
          <p:cNvPr id="4" name="Slide Number Placeholder 3"/>
          <p:cNvSpPr>
            <a:spLocks noGrp="1"/>
          </p:cNvSpPr>
          <p:nvPr>
            <p:ph type="sldNum" sz="quarter" idx="5"/>
          </p:nvPr>
        </p:nvSpPr>
        <p:spPr/>
        <p:txBody>
          <a:bodyPr/>
          <a:lstStyle/>
          <a:p>
            <a:fld id="{42489701-E31A-A648-A64D-FF0469FB5229}" type="slidenum">
              <a:rPr lang="en-US" smtClean="0"/>
              <a:t>3</a:t>
            </a:fld>
            <a:endParaRPr lang="en-US"/>
          </a:p>
        </p:txBody>
      </p:sp>
    </p:spTree>
    <p:extLst>
      <p:ext uri="{BB962C8B-B14F-4D97-AF65-F5344CB8AC3E}">
        <p14:creationId xmlns:p14="http://schemas.microsoft.com/office/powerpoint/2010/main" val="427338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Futura Medium" panose="020B0602020204020303" pitchFamily="34" charset="-79"/>
                <a:cs typeface="Futura Medium" panose="020B0602020204020303" pitchFamily="34" charset="-79"/>
              </a:rPr>
              <a:t>Ask them to describe their beautiful skin. </a:t>
            </a:r>
          </a:p>
          <a:p>
            <a:r>
              <a:rPr lang="en-GB" sz="1200" dirty="0">
                <a:latin typeface="Futura Medium" panose="020B0602020204020303" pitchFamily="34" charset="-79"/>
                <a:cs typeface="Futura Medium" panose="020B0602020204020303" pitchFamily="34" charset="-79"/>
              </a:rPr>
              <a:t>They may use words: they are great at being kind to their friends, they are great at reading, they are great listeners. You may have to prompt them. </a:t>
            </a:r>
          </a:p>
          <a:p>
            <a:r>
              <a:rPr lang="en-GB" sz="1200" dirty="0">
                <a:latin typeface="Futura Medium" panose="020B0602020204020303" pitchFamily="34" charset="-79"/>
                <a:cs typeface="Futura Medium" panose="020B0602020204020303" pitchFamily="34" charset="-79"/>
              </a:rPr>
              <a:t>Reflecting on their skin tone, what is beautiful about their skin? Do they have freckles? Moles? Birthmarks? Their skin is still beautiful.</a:t>
            </a:r>
          </a:p>
          <a:p>
            <a:r>
              <a:rPr lang="en-GB" sz="1200" dirty="0">
                <a:latin typeface="Futura Medium" panose="020B0602020204020303" pitchFamily="34" charset="-79"/>
                <a:cs typeface="Futura Medium" panose="020B0602020204020303" pitchFamily="34" charset="-79"/>
              </a:rPr>
              <a:t>Finally, what makes them unique?</a:t>
            </a:r>
          </a:p>
          <a:p>
            <a:endParaRPr lang="en-US" dirty="0"/>
          </a:p>
        </p:txBody>
      </p:sp>
      <p:sp>
        <p:nvSpPr>
          <p:cNvPr id="4" name="Slide Number Placeholder 3"/>
          <p:cNvSpPr>
            <a:spLocks noGrp="1"/>
          </p:cNvSpPr>
          <p:nvPr>
            <p:ph type="sldNum" sz="quarter" idx="5"/>
          </p:nvPr>
        </p:nvSpPr>
        <p:spPr/>
        <p:txBody>
          <a:bodyPr/>
          <a:lstStyle/>
          <a:p>
            <a:fld id="{42489701-E31A-A648-A64D-FF0469FB5229}" type="slidenum">
              <a:rPr lang="en-US" smtClean="0"/>
              <a:t>4</a:t>
            </a:fld>
            <a:endParaRPr lang="en-US"/>
          </a:p>
        </p:txBody>
      </p:sp>
    </p:spTree>
    <p:extLst>
      <p:ext uri="{BB962C8B-B14F-4D97-AF65-F5344CB8AC3E}">
        <p14:creationId xmlns:p14="http://schemas.microsoft.com/office/powerpoint/2010/main" val="125281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Futura Medium" panose="020B0602020204020303" pitchFamily="34" charset="-79"/>
                <a:cs typeface="Futura Medium" panose="020B0602020204020303" pitchFamily="34" charset="-79"/>
              </a:rPr>
              <a:t>Support the children to explore their uniqueness. Celebrate their hair and facial features. What do they like doing in school and out of school? What is their passion? What are their hobbies? </a:t>
            </a:r>
            <a:endParaRPr lang="en-GB" sz="1200" b="1" kern="1200" dirty="0">
              <a:solidFill>
                <a:schemeClr val="tx1"/>
              </a:solidFill>
              <a:effectLst/>
              <a:latin typeface="Futura Medium" panose="020B0602020204020303" pitchFamily="34" charset="-79"/>
              <a:ea typeface="+mn-ea"/>
              <a:cs typeface="Futura Medium" panose="020B0602020204020303" pitchFamily="34"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Futura Medium" panose="020B0602020204020303" pitchFamily="34" charset="-79"/>
                <a:cs typeface="Futura Medium" panose="020B0602020204020303" pitchFamily="34" charset="-79"/>
              </a:rPr>
              <a:t>Ask them to reflect on their family background: show the map of the world. Where are their families from? Highlight that we all have a place of origin, and their grandparents or great grandparents may have come to the UK or from somewhere else. Isn’t it great that all our families are different and wonderful, just like us! Use the page showing that people can be anything they want to be. </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would be very sensitive here. Please feel free to leave this section if it is likely to be too much of a trigger for some of the children, or feel free to adapt accordingly and support children where need be. </a:t>
            </a:r>
          </a:p>
          <a:p>
            <a:endParaRPr lang="en-US" dirty="0"/>
          </a:p>
        </p:txBody>
      </p:sp>
      <p:sp>
        <p:nvSpPr>
          <p:cNvPr id="4" name="Slide Number Placeholder 3"/>
          <p:cNvSpPr>
            <a:spLocks noGrp="1"/>
          </p:cNvSpPr>
          <p:nvPr>
            <p:ph type="sldNum" sz="quarter" idx="5"/>
          </p:nvPr>
        </p:nvSpPr>
        <p:spPr/>
        <p:txBody>
          <a:bodyPr/>
          <a:lstStyle/>
          <a:p>
            <a:fld id="{42489701-E31A-A648-A64D-FF0469FB5229}" type="slidenum">
              <a:rPr lang="en-US" smtClean="0"/>
              <a:t>5</a:t>
            </a:fld>
            <a:endParaRPr lang="en-US"/>
          </a:p>
        </p:txBody>
      </p:sp>
    </p:spTree>
    <p:extLst>
      <p:ext uri="{BB962C8B-B14F-4D97-AF65-F5344CB8AC3E}">
        <p14:creationId xmlns:p14="http://schemas.microsoft.com/office/powerpoint/2010/main" val="420753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Futura Medium" panose="020B0602020204020303" pitchFamily="34" charset="-79"/>
                <a:cs typeface="Futura Medium" panose="020B0602020204020303" pitchFamily="34" charset="-79"/>
              </a:rPr>
              <a:t>Ask children to write about, draw or use a symbol to show their greatness, their beautiful skin and what makes them unique. Please see the unique template for children to use or they can use their own workbooks.</a:t>
            </a:r>
          </a:p>
          <a:p>
            <a:r>
              <a:rPr lang="en-GB" sz="1200" dirty="0">
                <a:latin typeface="Futura Medium" panose="020B0602020204020303" pitchFamily="34" charset="-79"/>
                <a:cs typeface="Futura Medium" panose="020B0602020204020303" pitchFamily="34" charset="-79"/>
              </a:rPr>
              <a:t>Please share with the children the ‘Being unique’ resource sheet, and support where needed. </a:t>
            </a:r>
          </a:p>
          <a:p>
            <a:endParaRPr lang="en-US" dirty="0"/>
          </a:p>
        </p:txBody>
      </p:sp>
      <p:sp>
        <p:nvSpPr>
          <p:cNvPr id="4" name="Slide Number Placeholder 3"/>
          <p:cNvSpPr>
            <a:spLocks noGrp="1"/>
          </p:cNvSpPr>
          <p:nvPr>
            <p:ph type="sldNum" sz="quarter" idx="5"/>
          </p:nvPr>
        </p:nvSpPr>
        <p:spPr/>
        <p:txBody>
          <a:bodyPr/>
          <a:lstStyle/>
          <a:p>
            <a:fld id="{42489701-E31A-A648-A64D-FF0469FB5229}" type="slidenum">
              <a:rPr lang="en-US" smtClean="0"/>
              <a:t>6</a:t>
            </a:fld>
            <a:endParaRPr lang="en-US"/>
          </a:p>
        </p:txBody>
      </p:sp>
    </p:spTree>
    <p:extLst>
      <p:ext uri="{BB962C8B-B14F-4D97-AF65-F5344CB8AC3E}">
        <p14:creationId xmlns:p14="http://schemas.microsoft.com/office/powerpoint/2010/main" val="203585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Start by explaining what race is and that we are all different.</a:t>
            </a:r>
          </a:p>
          <a:p>
            <a:r>
              <a:rPr lang="en-GB" sz="1200" kern="1200" dirty="0">
                <a:solidFill>
                  <a:schemeClr val="tx1"/>
                </a:solidFill>
                <a:effectLst/>
                <a:latin typeface="+mn-lt"/>
                <a:ea typeface="+mn-ea"/>
                <a:cs typeface="+mn-cs"/>
              </a:rPr>
              <a:t>Re-read the page on race. Point out the differences in skin colour and facial features with the children. Using the whiteboard or board, encourage children to use words to describe their complexion and visual differences and list them. For example, some of us have freckles, some of us have birthmarks, some of us have straight hair, some of us have curly hair. </a:t>
            </a:r>
            <a:endParaRPr lang="en-GB" sz="1200" dirty="0">
              <a:latin typeface="Futura Medium" panose="020B0602020204020303" pitchFamily="34" charset="-79"/>
              <a:cs typeface="Futura Medium" panose="020B0602020204020303" pitchFamily="34" charset="-79"/>
            </a:endParaRPr>
          </a:p>
          <a:p>
            <a:r>
              <a:rPr lang="en-GB" sz="1200" dirty="0">
                <a:latin typeface="Futura Medium" panose="020B0602020204020303" pitchFamily="34" charset="-79"/>
                <a:cs typeface="Futura Medium" panose="020B0602020204020303" pitchFamily="34" charset="-79"/>
              </a:rPr>
              <a:t>Explore why racism is wrong and what they must do if they experience racism or see racism.</a:t>
            </a:r>
          </a:p>
          <a:p>
            <a:endParaRPr lang="en-GB" sz="1200" dirty="0">
              <a:latin typeface="Futura Medium" panose="020B0602020204020303" pitchFamily="34" charset="-79"/>
              <a:cs typeface="Futura Medium" panose="020B0602020204020303" pitchFamily="34" charset="-79"/>
            </a:endParaRPr>
          </a:p>
          <a:p>
            <a:r>
              <a:rPr lang="en-GB" sz="1200" dirty="0">
                <a:latin typeface="Futura Medium" panose="020B0602020204020303" pitchFamily="34" charset="-79"/>
                <a:cs typeface="Futura Medium" panose="020B0602020204020303" pitchFamily="34" charset="-79"/>
              </a:rPr>
              <a:t>Maybe share some examples: calling someone a name because of their skin colour is wrong, excluding someone from a game because of their skin colour is wrong. </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2489701-E31A-A648-A64D-FF0469FB5229}" type="slidenum">
              <a:rPr lang="en-US" smtClean="0"/>
              <a:t>7</a:t>
            </a:fld>
            <a:endParaRPr lang="en-US"/>
          </a:p>
        </p:txBody>
      </p:sp>
    </p:spTree>
    <p:extLst>
      <p:ext uri="{BB962C8B-B14F-4D97-AF65-F5344CB8AC3E}">
        <p14:creationId xmlns:p14="http://schemas.microsoft.com/office/powerpoint/2010/main" val="298428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Futura Medium" panose="020B0602020204020303" pitchFamily="34" charset="-79"/>
                <a:cs typeface="Futura Medium" panose="020B0602020204020303" pitchFamily="34" charset="-79"/>
              </a:rPr>
              <a:t>Show the wall page, dismantling racism. </a:t>
            </a:r>
          </a:p>
          <a:p>
            <a:r>
              <a:rPr lang="en-GB" sz="1200" dirty="0">
                <a:latin typeface="Futura Medium" panose="020B0602020204020303" pitchFamily="34" charset="-79"/>
                <a:cs typeface="Futura Medium" panose="020B0602020204020303" pitchFamily="34" charset="-79"/>
              </a:rPr>
              <a:t>You may wish to go into more detail on the word dismantle. Perhaps ask the children what they think the word means first.</a:t>
            </a:r>
          </a:p>
          <a:p>
            <a:endParaRPr lang="en-US" dirty="0"/>
          </a:p>
        </p:txBody>
      </p:sp>
      <p:sp>
        <p:nvSpPr>
          <p:cNvPr id="4" name="Slide Number Placeholder 3"/>
          <p:cNvSpPr>
            <a:spLocks noGrp="1"/>
          </p:cNvSpPr>
          <p:nvPr>
            <p:ph type="sldNum" sz="quarter" idx="5"/>
          </p:nvPr>
        </p:nvSpPr>
        <p:spPr/>
        <p:txBody>
          <a:bodyPr/>
          <a:lstStyle/>
          <a:p>
            <a:fld id="{42489701-E31A-A648-A64D-FF0469FB5229}" type="slidenum">
              <a:rPr lang="en-US" smtClean="0"/>
              <a:t>8</a:t>
            </a:fld>
            <a:endParaRPr lang="en-US"/>
          </a:p>
        </p:txBody>
      </p:sp>
    </p:spTree>
    <p:extLst>
      <p:ext uri="{BB962C8B-B14F-4D97-AF65-F5344CB8AC3E}">
        <p14:creationId xmlns:p14="http://schemas.microsoft.com/office/powerpoint/2010/main" val="201004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Futura Medium" panose="020B0602020204020303" pitchFamily="34" charset="-79"/>
                <a:cs typeface="Futura Medium" panose="020B0602020204020303" pitchFamily="34" charset="-79"/>
              </a:rPr>
              <a:t>Start to make a personal and whole-class commitment to be anti-racist, for example, welcoming others, trying new things, enjoying different celebrations.</a:t>
            </a:r>
          </a:p>
          <a:p>
            <a:r>
              <a:rPr lang="en-GB" dirty="0">
                <a:latin typeface="Futura Medium" panose="020B0602020204020303" pitchFamily="34" charset="-79"/>
                <a:cs typeface="Futura Medium" panose="020B0602020204020303" pitchFamily="34" charset="-79"/>
              </a:rPr>
              <a:t>Why not create a class anti-racist board where the children can display their words and suggestions? </a:t>
            </a:r>
          </a:p>
          <a:p>
            <a:r>
              <a:rPr lang="en-GB" dirty="0">
                <a:latin typeface="Futura Medium" panose="020B0602020204020303" pitchFamily="34" charset="-79"/>
                <a:cs typeface="Futura Medium" panose="020B0602020204020303" pitchFamily="34" charset="-79"/>
              </a:rPr>
              <a:t>Share with the children the ‘Being anti-racist racist’ resource sheet and support them where needed. </a:t>
            </a:r>
          </a:p>
          <a:p>
            <a:r>
              <a:rPr lang="en-GB" sz="1200" dirty="0">
                <a:latin typeface="Futura Medium" panose="020B0602020204020303" pitchFamily="34" charset="-79"/>
                <a:cs typeface="Futura Medium" panose="020B0602020204020303" pitchFamily="34" charset="-79"/>
              </a:rPr>
              <a:t>Depending on the resources in your school, consider asking the children to build a brick wall and then ask them to dismantle the bricks as a symbolic illustration of dismantling the wall. </a:t>
            </a:r>
            <a:endParaRPr lang="en-GB" dirty="0">
              <a:latin typeface="Futura Medium" panose="020B0602020204020303" pitchFamily="34" charset="-79"/>
              <a:cs typeface="Futura Medium" panose="020B0602020204020303" pitchFamily="34" charset="-79"/>
            </a:endParaRPr>
          </a:p>
          <a:p>
            <a:endParaRPr lang="en-GB" sz="1200" dirty="0">
              <a:latin typeface="Futura Medium" panose="020B0602020204020303" pitchFamily="34" charset="-79"/>
              <a:cs typeface="Futura Medium" panose="020B0602020204020303" pitchFamily="34" charset="-79"/>
            </a:endParaRPr>
          </a:p>
        </p:txBody>
      </p:sp>
      <p:sp>
        <p:nvSpPr>
          <p:cNvPr id="4" name="Slide Number Placeholder 3"/>
          <p:cNvSpPr>
            <a:spLocks noGrp="1"/>
          </p:cNvSpPr>
          <p:nvPr>
            <p:ph type="sldNum" sz="quarter" idx="5"/>
          </p:nvPr>
        </p:nvSpPr>
        <p:spPr/>
        <p:txBody>
          <a:bodyPr/>
          <a:lstStyle/>
          <a:p>
            <a:fld id="{42489701-E31A-A648-A64D-FF0469FB5229}" type="slidenum">
              <a:rPr lang="en-US" smtClean="0"/>
              <a:t>9</a:t>
            </a:fld>
            <a:endParaRPr lang="en-US"/>
          </a:p>
        </p:txBody>
      </p:sp>
    </p:spTree>
    <p:extLst>
      <p:ext uri="{BB962C8B-B14F-4D97-AF65-F5344CB8AC3E}">
        <p14:creationId xmlns:p14="http://schemas.microsoft.com/office/powerpoint/2010/main" val="255726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338F-317D-0F4D-AD3C-DD9EFA98DB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EE09339-81FC-A445-8614-CD67B29DA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7A2CB8D-6118-4847-B0E8-332D80A0F9B1}"/>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5" name="Footer Placeholder 4">
            <a:extLst>
              <a:ext uri="{FF2B5EF4-FFF2-40B4-BE49-F238E27FC236}">
                <a16:creationId xmlns:a16="http://schemas.microsoft.com/office/drawing/2014/main" id="{1F5D06C4-9BE0-804B-9512-93487EABD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56EEA-9D6D-9C41-8B4D-7A40BB36EDD9}"/>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419777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D4E7-14DE-9249-AD3A-E86207C60AF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2D4025-54BC-CF45-8AF5-293011CA5B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37C433-69E0-F749-B138-7FE17AF41BC6}"/>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5" name="Footer Placeholder 4">
            <a:extLst>
              <a:ext uri="{FF2B5EF4-FFF2-40B4-BE49-F238E27FC236}">
                <a16:creationId xmlns:a16="http://schemas.microsoft.com/office/drawing/2014/main" id="{75C39A0C-946C-0C48-930B-CA2C96B73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5ACE1-964A-7644-945C-79466DD153C7}"/>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259378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48666D-DEC5-D841-92CA-3E7CF34496F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8755F7-EEBB-2841-AAB0-6B0D4E0E1E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12889E-D212-6E47-AEE7-DF255248C438}"/>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5" name="Footer Placeholder 4">
            <a:extLst>
              <a:ext uri="{FF2B5EF4-FFF2-40B4-BE49-F238E27FC236}">
                <a16:creationId xmlns:a16="http://schemas.microsoft.com/office/drawing/2014/main" id="{9449C8E0-8409-EE44-8CAE-26575E927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0F631-5567-D542-86E1-CB8B576921A7}"/>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18994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E2B3-381E-9949-880F-F56D9D4FF2B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C559B9-FA1B-AB49-95F4-24CE55E941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D2D5A8-B419-5E42-A762-983BA4601A8A}"/>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5" name="Footer Placeholder 4">
            <a:extLst>
              <a:ext uri="{FF2B5EF4-FFF2-40B4-BE49-F238E27FC236}">
                <a16:creationId xmlns:a16="http://schemas.microsoft.com/office/drawing/2014/main" id="{3D8A4919-B063-AD44-B32C-8419F1FFC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70CE6-0B58-9240-955B-E64EF86AE705}"/>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100467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1DEF-7361-864C-8E5D-7689E5EE38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C1C2417-0523-EB49-934D-DDC104849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22E9C4-D5B5-2846-838E-42A7078233BF}"/>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5" name="Footer Placeholder 4">
            <a:extLst>
              <a:ext uri="{FF2B5EF4-FFF2-40B4-BE49-F238E27FC236}">
                <a16:creationId xmlns:a16="http://schemas.microsoft.com/office/drawing/2014/main" id="{9FDF6CEA-8AB1-A847-8177-A7C122423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352C1-2F40-E942-B388-D56A7F520B38}"/>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366285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4A4B-5FE7-A84B-9F55-6BD5D81B7E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E1D5063-885F-7543-8244-A08E3D6164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7DF2D02-CDDF-7D44-8B82-580973A226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861CC5D-E004-3441-9AE7-4CEE601A9009}"/>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6" name="Footer Placeholder 5">
            <a:extLst>
              <a:ext uri="{FF2B5EF4-FFF2-40B4-BE49-F238E27FC236}">
                <a16:creationId xmlns:a16="http://schemas.microsoft.com/office/drawing/2014/main" id="{4DC1C91C-6C40-494D-B0C7-BFA93A72D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52F6D-BC02-DA41-ADE3-90EBD9166909}"/>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134622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6F4D-330A-0A46-A712-3186B15CB40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4CD9F6-6ED9-EB49-A672-A0B1E1606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89550A-81DE-654B-8306-7130E6952E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E2E64C-49E1-7945-AE01-72EE1F249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B5134A-A08A-D74E-87E8-33E192F8428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727BDD3-141D-E746-AADE-B76F856D11C3}"/>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8" name="Footer Placeholder 7">
            <a:extLst>
              <a:ext uri="{FF2B5EF4-FFF2-40B4-BE49-F238E27FC236}">
                <a16:creationId xmlns:a16="http://schemas.microsoft.com/office/drawing/2014/main" id="{E9CE5C10-2841-8E49-8DF3-AA68011E50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E6189C-11F4-7F4B-9D00-66CCE9F064B5}"/>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91225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C1E0-2711-9B44-BA6A-B05FA9D6BF6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B7AE568-B9F0-0947-A80D-720AC3E6CC30}"/>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4" name="Footer Placeholder 3">
            <a:extLst>
              <a:ext uri="{FF2B5EF4-FFF2-40B4-BE49-F238E27FC236}">
                <a16:creationId xmlns:a16="http://schemas.microsoft.com/office/drawing/2014/main" id="{EE86E7E5-05A4-2F41-ABF5-365CB2FE6D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F3DC1-B853-4042-BBE0-59BC4F7DDCDE}"/>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78554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B6F7D-FCBC-5E44-BEFC-492D607524E5}"/>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3" name="Footer Placeholder 2">
            <a:extLst>
              <a:ext uri="{FF2B5EF4-FFF2-40B4-BE49-F238E27FC236}">
                <a16:creationId xmlns:a16="http://schemas.microsoft.com/office/drawing/2014/main" id="{1EC2E77E-6EF4-7E44-89AC-8A7358DC54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07D74-BD20-FD43-977F-40F7C0B68817}"/>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336171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D4FB-56ED-894B-A9AE-33E861F855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3C0E9CA-148B-434F-8D6C-3B296AF7A1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08D4DEF-F41B-AA46-9D39-48F37DDBF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C4CC12-CE58-744E-91C0-CBA7BBCE979B}"/>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6" name="Footer Placeholder 5">
            <a:extLst>
              <a:ext uri="{FF2B5EF4-FFF2-40B4-BE49-F238E27FC236}">
                <a16:creationId xmlns:a16="http://schemas.microsoft.com/office/drawing/2014/main" id="{3AF395D8-5ADA-6340-8F6D-88FD598A7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5AFE5-C477-3B4D-9FC0-80345E55F8E9}"/>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50809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1367-F7AF-9B44-AC75-E665CB69AA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7F9EA15-8534-9542-AFB3-92256B6A8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ABF689-1BE2-8141-B58E-BD72282C2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51969D-8439-224B-9FFA-21CA7EB3F2C9}"/>
              </a:ext>
            </a:extLst>
          </p:cNvPr>
          <p:cNvSpPr>
            <a:spLocks noGrp="1"/>
          </p:cNvSpPr>
          <p:nvPr>
            <p:ph type="dt" sz="half" idx="10"/>
          </p:nvPr>
        </p:nvSpPr>
        <p:spPr/>
        <p:txBody>
          <a:bodyPr/>
          <a:lstStyle/>
          <a:p>
            <a:fld id="{CECD9C62-8F2F-3440-99D4-38D2D907A8CB}" type="datetimeFigureOut">
              <a:rPr lang="en-US" smtClean="0"/>
              <a:t>10/28/21</a:t>
            </a:fld>
            <a:endParaRPr lang="en-US"/>
          </a:p>
        </p:txBody>
      </p:sp>
      <p:sp>
        <p:nvSpPr>
          <p:cNvPr id="6" name="Footer Placeholder 5">
            <a:extLst>
              <a:ext uri="{FF2B5EF4-FFF2-40B4-BE49-F238E27FC236}">
                <a16:creationId xmlns:a16="http://schemas.microsoft.com/office/drawing/2014/main" id="{4CB9ACC8-4481-904E-9437-1431E4D9E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8CD2D-359C-6A4C-9969-92D793E22563}"/>
              </a:ext>
            </a:extLst>
          </p:cNvPr>
          <p:cNvSpPr>
            <a:spLocks noGrp="1"/>
          </p:cNvSpPr>
          <p:nvPr>
            <p:ph type="sldNum" sz="quarter" idx="12"/>
          </p:nvPr>
        </p:nvSpPr>
        <p:spPr/>
        <p:txBody>
          <a:bodyPr/>
          <a:lstStyle/>
          <a:p>
            <a:fld id="{57E0B5ED-D4D3-0044-A3DF-D82C4DBB0097}" type="slidenum">
              <a:rPr lang="en-US" smtClean="0"/>
              <a:t>‹#›</a:t>
            </a:fld>
            <a:endParaRPr lang="en-US"/>
          </a:p>
        </p:txBody>
      </p:sp>
    </p:spTree>
    <p:extLst>
      <p:ext uri="{BB962C8B-B14F-4D97-AF65-F5344CB8AC3E}">
        <p14:creationId xmlns:p14="http://schemas.microsoft.com/office/powerpoint/2010/main" val="138899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D77687-B629-6540-9F9C-FDC57746D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C227FA-4A98-6744-9F54-4C049F02F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2B7711-75BC-5B47-AFDB-DBB55C828F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D9C62-8F2F-3440-99D4-38D2D907A8CB}" type="datetimeFigureOut">
              <a:rPr lang="en-US" smtClean="0"/>
              <a:t>10/28/21</a:t>
            </a:fld>
            <a:endParaRPr lang="en-US"/>
          </a:p>
        </p:txBody>
      </p:sp>
      <p:sp>
        <p:nvSpPr>
          <p:cNvPr id="5" name="Footer Placeholder 4">
            <a:extLst>
              <a:ext uri="{FF2B5EF4-FFF2-40B4-BE49-F238E27FC236}">
                <a16:creationId xmlns:a16="http://schemas.microsoft.com/office/drawing/2014/main" id="{822487EE-D850-AC4E-8098-48C836758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9E58FE-4F97-FD40-B5D8-1966D4001E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0B5ED-D4D3-0044-A3DF-D82C4DBB0097}" type="slidenum">
              <a:rPr lang="en-US" smtClean="0"/>
              <a:t>‹#›</a:t>
            </a:fld>
            <a:endParaRPr lang="en-US"/>
          </a:p>
        </p:txBody>
      </p:sp>
    </p:spTree>
    <p:extLst>
      <p:ext uri="{BB962C8B-B14F-4D97-AF65-F5344CB8AC3E}">
        <p14:creationId xmlns:p14="http://schemas.microsoft.com/office/powerpoint/2010/main" val="312313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EAE0-F9D3-F44A-AF81-4DB560A4E428}"/>
              </a:ext>
            </a:extLst>
          </p:cNvPr>
          <p:cNvSpPr txBox="1">
            <a:spLocks/>
          </p:cNvSpPr>
          <p:nvPr/>
        </p:nvSpPr>
        <p:spPr>
          <a:xfrm>
            <a:off x="642191" y="1844824"/>
            <a:ext cx="8334793" cy="21515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000" b="1" dirty="0">
                <a:latin typeface="FUTURA MEDIUM" panose="020B0602020204020303" pitchFamily="34" charset="-79"/>
                <a:cs typeface="FUTURA MEDIUM" panose="020B0602020204020303" pitchFamily="34" charset="-79"/>
              </a:rPr>
              <a:t>My Skin, Your Skin</a:t>
            </a:r>
          </a:p>
          <a:p>
            <a:endParaRPr lang="en-GB" sz="1200" b="1" i="1" dirty="0">
              <a:latin typeface="FUTURA MEDIUM" panose="020B0602020204020303" pitchFamily="34" charset="-79"/>
              <a:cs typeface="FUTURA MEDIUM" panose="020B0602020204020303" pitchFamily="34" charset="-79"/>
            </a:endParaRPr>
          </a:p>
          <a:p>
            <a:r>
              <a:rPr lang="en-GB" sz="2400" b="1" dirty="0">
                <a:latin typeface="FUTURA MEDIUM" panose="020B0602020204020303" pitchFamily="34" charset="-79"/>
                <a:cs typeface="FUTURA MEDIUM" panose="020B0602020204020303" pitchFamily="34" charset="-79"/>
              </a:rPr>
              <a:t>By Laura Henry-Allain MBE, illustrated by Onyinye Iwu</a:t>
            </a:r>
          </a:p>
          <a:p>
            <a:endParaRPr lang="en-GB" sz="3200" b="1" dirty="0">
              <a:latin typeface="FUTURA MEDIUM" panose="020B0602020204020303" pitchFamily="34" charset="-79"/>
              <a:cs typeface="FUTURA MEDIUM" panose="020B0602020204020303" pitchFamily="34" charset="-79"/>
            </a:endParaRPr>
          </a:p>
        </p:txBody>
      </p:sp>
      <p:sp>
        <p:nvSpPr>
          <p:cNvPr id="6" name="Rectangle 5">
            <a:extLst>
              <a:ext uri="{FF2B5EF4-FFF2-40B4-BE49-F238E27FC236}">
                <a16:creationId xmlns:a16="http://schemas.microsoft.com/office/drawing/2014/main" id="{5C6DC2D7-9A4D-EB44-AC7C-DA6D20B93230}"/>
              </a:ext>
            </a:extLst>
          </p:cNvPr>
          <p:cNvSpPr/>
          <p:nvPr/>
        </p:nvSpPr>
        <p:spPr>
          <a:xfrm>
            <a:off x="9109753" y="1340768"/>
            <a:ext cx="2440056" cy="2987824"/>
          </a:xfrm>
          <a:prstGeom prst="rect">
            <a:avLst/>
          </a:prstGeom>
          <a:solidFill>
            <a:srgbClr val="0369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4D8349-B514-5049-A608-8BD7DF2B5206}"/>
              </a:ext>
            </a:extLst>
          </p:cNvPr>
          <p:cNvPicPr>
            <a:picLocks noChangeAspect="1"/>
          </p:cNvPicPr>
          <p:nvPr/>
        </p:nvPicPr>
        <p:blipFill>
          <a:blip r:embed="rId4"/>
          <a:stretch>
            <a:fillRect/>
          </a:stretch>
        </p:blipFill>
        <p:spPr>
          <a:xfrm>
            <a:off x="8934690" y="1131212"/>
            <a:ext cx="2440056" cy="2987824"/>
          </a:xfrm>
          <a:prstGeom prst="rect">
            <a:avLst/>
          </a:prstGeom>
        </p:spPr>
      </p:pic>
      <p:sp>
        <p:nvSpPr>
          <p:cNvPr id="4" name="Rectangle 3">
            <a:extLst>
              <a:ext uri="{FF2B5EF4-FFF2-40B4-BE49-F238E27FC236}">
                <a16:creationId xmlns:a16="http://schemas.microsoft.com/office/drawing/2014/main" id="{94C1F9AF-1ADC-3A41-A201-77916C2B5D88}"/>
              </a:ext>
            </a:extLst>
          </p:cNvPr>
          <p:cNvSpPr/>
          <p:nvPr/>
        </p:nvSpPr>
        <p:spPr>
          <a:xfrm>
            <a:off x="642191" y="1131212"/>
            <a:ext cx="3942041" cy="553998"/>
          </a:xfrm>
          <a:prstGeom prst="rect">
            <a:avLst/>
          </a:prstGeom>
        </p:spPr>
        <p:txBody>
          <a:bodyPr wrap="none">
            <a:spAutoFit/>
          </a:bodyPr>
          <a:lstStyle/>
          <a:p>
            <a:r>
              <a:rPr lang="en-GB" sz="3000" b="1" dirty="0">
                <a:solidFill>
                  <a:srgbClr val="0369B7"/>
                </a:solidFill>
                <a:latin typeface="FUTURA MEDIUM" panose="020B0602020204020303" pitchFamily="34" charset="-79"/>
                <a:cs typeface="FUTURA MEDIUM" panose="020B0602020204020303" pitchFamily="34" charset="-79"/>
              </a:rPr>
              <a:t>Key Stage 1 resource</a:t>
            </a:r>
          </a:p>
        </p:txBody>
      </p:sp>
      <p:sp>
        <p:nvSpPr>
          <p:cNvPr id="3" name="Rectangle 2">
            <a:extLst>
              <a:ext uri="{FF2B5EF4-FFF2-40B4-BE49-F238E27FC236}">
                <a16:creationId xmlns:a16="http://schemas.microsoft.com/office/drawing/2014/main" id="{3C867B45-AC50-FC42-AEAD-1F59D11C8948}"/>
              </a:ext>
            </a:extLst>
          </p:cNvPr>
          <p:cNvSpPr/>
          <p:nvPr/>
        </p:nvSpPr>
        <p:spPr>
          <a:xfrm rot="16200000">
            <a:off x="7196245" y="2384393"/>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240671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B57CB-D982-294B-A78A-E75EE5D07915}"/>
              </a:ext>
            </a:extLst>
          </p:cNvPr>
          <p:cNvSpPr/>
          <p:nvPr/>
        </p:nvSpPr>
        <p:spPr>
          <a:xfrm>
            <a:off x="665988" y="2204864"/>
            <a:ext cx="3601663" cy="2677656"/>
          </a:xfrm>
          <a:prstGeom prst="rect">
            <a:avLst/>
          </a:prstGeom>
          <a:noFill/>
        </p:spPr>
        <p:txBody>
          <a:bodyPr wrap="square">
            <a:spAutoFit/>
          </a:bodyPr>
          <a:lstStyle/>
          <a:p>
            <a:r>
              <a:rPr lang="en-GB" sz="2400" dirty="0">
                <a:latin typeface="Futura Medium" panose="020B0602020204020303" pitchFamily="34" charset="-79"/>
                <a:cs typeface="Futura Medium" panose="020B0602020204020303" pitchFamily="34" charset="-79"/>
              </a:rPr>
              <a:t>What does empowerment mean?</a:t>
            </a:r>
          </a:p>
          <a:p>
            <a:endParaRPr lang="en-GB" sz="2400" dirty="0">
              <a:latin typeface="Futura Medium" panose="020B0602020204020303" pitchFamily="34" charset="-79"/>
              <a:cs typeface="Futura Medium" panose="020B0602020204020303" pitchFamily="34" charset="-79"/>
            </a:endParaRPr>
          </a:p>
          <a:p>
            <a:r>
              <a:rPr lang="en-GB" sz="2400" dirty="0">
                <a:latin typeface="Futura Medium" panose="020B0602020204020303" pitchFamily="34" charset="-79"/>
                <a:cs typeface="Futura Medium" panose="020B0602020204020303" pitchFamily="34" charset="-79"/>
              </a:rPr>
              <a:t>When we are talking about anti-racism, we must be able to speak up and say it is wrong.</a:t>
            </a:r>
          </a:p>
        </p:txBody>
      </p:sp>
      <p:sp>
        <p:nvSpPr>
          <p:cNvPr id="6" name="TextBox 5">
            <a:extLst>
              <a:ext uri="{FF2B5EF4-FFF2-40B4-BE49-F238E27FC236}">
                <a16:creationId xmlns:a16="http://schemas.microsoft.com/office/drawing/2014/main" id="{D8A4E777-8D5E-FD41-88C4-724FC25B01F4}"/>
              </a:ext>
            </a:extLst>
          </p:cNvPr>
          <p:cNvSpPr txBox="1"/>
          <p:nvPr/>
        </p:nvSpPr>
        <p:spPr>
          <a:xfrm>
            <a:off x="665988" y="315576"/>
            <a:ext cx="4349892" cy="1631216"/>
          </a:xfrm>
          <a:prstGeom prst="rect">
            <a:avLst/>
          </a:prstGeom>
          <a:noFill/>
        </p:spPr>
        <p:txBody>
          <a:bodyPr wrap="square" rtlCol="0">
            <a:spAutoFit/>
          </a:bodyPr>
          <a:lstStyle/>
          <a:p>
            <a:r>
              <a:rPr lang="en-GB" sz="5000" b="1" dirty="0">
                <a:latin typeface="FUTURA MEDIUM" panose="020B0602020204020303" pitchFamily="34" charset="-79"/>
                <a:cs typeface="FUTURA MEDIUM" panose="020B0602020204020303" pitchFamily="34" charset="-79"/>
              </a:rPr>
              <a:t>Let’s talk empowerment</a:t>
            </a:r>
          </a:p>
        </p:txBody>
      </p:sp>
      <p:pic>
        <p:nvPicPr>
          <p:cNvPr id="7" name="Picture 6" descr="Graphical user interface, timeline&#10;&#10;Description automatically generated">
            <a:extLst>
              <a:ext uri="{FF2B5EF4-FFF2-40B4-BE49-F238E27FC236}">
                <a16:creationId xmlns:a16="http://schemas.microsoft.com/office/drawing/2014/main" id="{94ABF721-51DB-4042-B53A-6EFC1D18A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6221" y="315922"/>
            <a:ext cx="5731510" cy="3589020"/>
          </a:xfrm>
          <a:prstGeom prst="rect">
            <a:avLst/>
          </a:prstGeom>
          <a:noFill/>
          <a:ln>
            <a:noFill/>
          </a:ln>
        </p:spPr>
      </p:pic>
      <p:sp>
        <p:nvSpPr>
          <p:cNvPr id="8" name="Rectangle 7">
            <a:extLst>
              <a:ext uri="{FF2B5EF4-FFF2-40B4-BE49-F238E27FC236}">
                <a16:creationId xmlns:a16="http://schemas.microsoft.com/office/drawing/2014/main" id="{0FACC4D1-BD53-414F-979D-0FD283B2E0E3}"/>
              </a:ext>
            </a:extLst>
          </p:cNvPr>
          <p:cNvSpPr/>
          <p:nvPr/>
        </p:nvSpPr>
        <p:spPr>
          <a:xfrm>
            <a:off x="5806221" y="4233754"/>
            <a:ext cx="5731510" cy="646331"/>
          </a:xfrm>
          <a:prstGeom prst="rect">
            <a:avLst/>
          </a:prstGeom>
        </p:spPr>
        <p:txBody>
          <a:bodyPr wrap="square">
            <a:spAutoFit/>
          </a:bodyPr>
          <a:lstStyle/>
          <a:p>
            <a:pPr algn="ctr"/>
            <a:r>
              <a:rPr lang="en-GB" b="1" dirty="0">
                <a:latin typeface="Futura Medium" panose="020B0602020204020303" pitchFamily="34" charset="-79"/>
                <a:cs typeface="Futura Medium" panose="020B0602020204020303" pitchFamily="34" charset="-79"/>
              </a:rPr>
              <a:t>Reflection: </a:t>
            </a:r>
            <a:r>
              <a:rPr lang="en-GB" dirty="0">
                <a:latin typeface="Futura Medium" panose="020B0602020204020303" pitchFamily="34" charset="-79"/>
                <a:cs typeface="Futura Medium" panose="020B0602020204020303" pitchFamily="34" charset="-79"/>
              </a:rPr>
              <a:t>Why do we think we find race and racism difficult to discuss at school and at home?</a:t>
            </a:r>
          </a:p>
        </p:txBody>
      </p:sp>
      <p:sp>
        <p:nvSpPr>
          <p:cNvPr id="10" name="Rectangle 9">
            <a:extLst>
              <a:ext uri="{FF2B5EF4-FFF2-40B4-BE49-F238E27FC236}">
                <a16:creationId xmlns:a16="http://schemas.microsoft.com/office/drawing/2014/main" id="{96EB725C-394E-D14A-A7E7-8846BF0279E3}"/>
              </a:ext>
            </a:extLst>
          </p:cNvPr>
          <p:cNvSpPr/>
          <p:nvPr/>
        </p:nvSpPr>
        <p:spPr>
          <a:xfrm>
            <a:off x="5764560" y="3704887"/>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257454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9E1E6C-E2F1-B240-B478-CF84D1FF401F}"/>
              </a:ext>
            </a:extLst>
          </p:cNvPr>
          <p:cNvSpPr txBox="1">
            <a:spLocks/>
          </p:cNvSpPr>
          <p:nvPr/>
        </p:nvSpPr>
        <p:spPr>
          <a:xfrm>
            <a:off x="4516943" y="3034267"/>
            <a:ext cx="3158113" cy="3947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rgbClr val="0069B8"/>
                </a:solidFill>
                <a:latin typeface="Futura Medium" panose="020B0602020204020303" pitchFamily="34" charset="-79"/>
                <a:cs typeface="Futura Medium" panose="020B0602020204020303" pitchFamily="34" charset="-79"/>
              </a:rPr>
              <a:t>penguin.co.uk/litincolour</a:t>
            </a:r>
          </a:p>
        </p:txBody>
      </p:sp>
    </p:spTree>
    <p:extLst>
      <p:ext uri="{BB962C8B-B14F-4D97-AF65-F5344CB8AC3E}">
        <p14:creationId xmlns:p14="http://schemas.microsoft.com/office/powerpoint/2010/main" val="135455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D3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36CF65-B813-A141-AE31-A538B8C9F4FC}"/>
              </a:ext>
            </a:extLst>
          </p:cNvPr>
          <p:cNvSpPr/>
          <p:nvPr/>
        </p:nvSpPr>
        <p:spPr>
          <a:xfrm>
            <a:off x="665988" y="1643896"/>
            <a:ext cx="6438124" cy="1631216"/>
          </a:xfrm>
          <a:prstGeom prst="rect">
            <a:avLst/>
          </a:prstGeom>
          <a:noFill/>
        </p:spPr>
        <p:txBody>
          <a:bodyPr wrap="square">
            <a:spAutoFit/>
          </a:bodyPr>
          <a:lstStyle/>
          <a:p>
            <a:r>
              <a:rPr lang="en-GB" sz="2000" dirty="0">
                <a:latin typeface="Futura Medium" panose="020B0602020204020303" pitchFamily="34" charset="-79"/>
                <a:cs typeface="Futura Medium" panose="020B0602020204020303" pitchFamily="34" charset="-79"/>
              </a:rPr>
              <a:t>‘My Skin, Your Skin’ is the perfect book to open up meaningful discussions about race and anti-racism. Most importantly, the book empowers children to be the best versions of themselves; to have self-love, self-esteem and self-worth, irrespective of their skin colour.</a:t>
            </a:r>
          </a:p>
        </p:txBody>
      </p:sp>
      <p:sp>
        <p:nvSpPr>
          <p:cNvPr id="8" name="TextBox 7">
            <a:extLst>
              <a:ext uri="{FF2B5EF4-FFF2-40B4-BE49-F238E27FC236}">
                <a16:creationId xmlns:a16="http://schemas.microsoft.com/office/drawing/2014/main" id="{1709CE69-E175-E64E-AF1A-67BCD7D6ADD6}"/>
              </a:ext>
            </a:extLst>
          </p:cNvPr>
          <p:cNvSpPr txBox="1"/>
          <p:nvPr/>
        </p:nvSpPr>
        <p:spPr>
          <a:xfrm>
            <a:off x="665988" y="315576"/>
            <a:ext cx="3875532" cy="861774"/>
          </a:xfrm>
          <a:prstGeom prst="rect">
            <a:avLst/>
          </a:prstGeom>
          <a:noFill/>
        </p:spPr>
        <p:txBody>
          <a:bodyPr wrap="square" rtlCol="0">
            <a:spAutoFit/>
          </a:bodyPr>
          <a:lstStyle/>
          <a:p>
            <a:r>
              <a:rPr lang="en-GB" sz="5000" b="1" dirty="0">
                <a:latin typeface="FUTURA MEDIUM" panose="020B0602020204020303" pitchFamily="34" charset="-79"/>
                <a:cs typeface="FUTURA MEDIUM" panose="020B0602020204020303" pitchFamily="34" charset="-79"/>
              </a:rPr>
              <a:t>Activities</a:t>
            </a:r>
          </a:p>
        </p:txBody>
      </p:sp>
      <p:pic>
        <p:nvPicPr>
          <p:cNvPr id="11" name="Picture 10">
            <a:extLst>
              <a:ext uri="{FF2B5EF4-FFF2-40B4-BE49-F238E27FC236}">
                <a16:creationId xmlns:a16="http://schemas.microsoft.com/office/drawing/2014/main" id="{729E4223-3CEE-2149-866E-83D1A69FF880}"/>
              </a:ext>
            </a:extLst>
          </p:cNvPr>
          <p:cNvPicPr>
            <a:picLocks noChangeAspect="1"/>
          </p:cNvPicPr>
          <p:nvPr/>
        </p:nvPicPr>
        <p:blipFill>
          <a:blip r:embed="rId3"/>
          <a:stretch>
            <a:fillRect/>
          </a:stretch>
        </p:blipFill>
        <p:spPr>
          <a:xfrm>
            <a:off x="5613323" y="3865085"/>
            <a:ext cx="1771517" cy="2985564"/>
          </a:xfrm>
          <a:prstGeom prst="rect">
            <a:avLst/>
          </a:prstGeom>
        </p:spPr>
      </p:pic>
      <p:pic>
        <p:nvPicPr>
          <p:cNvPr id="13" name="Picture 12">
            <a:extLst>
              <a:ext uri="{FF2B5EF4-FFF2-40B4-BE49-F238E27FC236}">
                <a16:creationId xmlns:a16="http://schemas.microsoft.com/office/drawing/2014/main" id="{705C2F65-BDB0-2240-869F-07E2F720D679}"/>
              </a:ext>
            </a:extLst>
          </p:cNvPr>
          <p:cNvPicPr>
            <a:picLocks noChangeAspect="1"/>
          </p:cNvPicPr>
          <p:nvPr/>
        </p:nvPicPr>
        <p:blipFill>
          <a:blip r:embed="rId4"/>
          <a:stretch>
            <a:fillRect/>
          </a:stretch>
        </p:blipFill>
        <p:spPr>
          <a:xfrm>
            <a:off x="9870108" y="3577558"/>
            <a:ext cx="2166855" cy="3273091"/>
          </a:xfrm>
          <a:prstGeom prst="rect">
            <a:avLst/>
          </a:prstGeom>
        </p:spPr>
      </p:pic>
      <p:sp>
        <p:nvSpPr>
          <p:cNvPr id="14" name="Rectangle 13">
            <a:extLst>
              <a:ext uri="{FF2B5EF4-FFF2-40B4-BE49-F238E27FC236}">
                <a16:creationId xmlns:a16="http://schemas.microsoft.com/office/drawing/2014/main" id="{5BA5BFE8-AAD5-E443-9215-998AECB71412}"/>
              </a:ext>
            </a:extLst>
          </p:cNvPr>
          <p:cNvSpPr/>
          <p:nvPr/>
        </p:nvSpPr>
        <p:spPr>
          <a:xfrm>
            <a:off x="7605115" y="1853452"/>
            <a:ext cx="2440056" cy="2987824"/>
          </a:xfrm>
          <a:prstGeom prst="rect">
            <a:avLst/>
          </a:prstGeom>
          <a:solidFill>
            <a:srgbClr val="0369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D750038-0456-6540-9C4F-CD8E43657354}"/>
              </a:ext>
            </a:extLst>
          </p:cNvPr>
          <p:cNvPicPr>
            <a:picLocks noChangeAspect="1"/>
          </p:cNvPicPr>
          <p:nvPr/>
        </p:nvPicPr>
        <p:blipFill>
          <a:blip r:embed="rId5"/>
          <a:stretch>
            <a:fillRect/>
          </a:stretch>
        </p:blipFill>
        <p:spPr>
          <a:xfrm>
            <a:off x="7430052" y="1643896"/>
            <a:ext cx="2440056" cy="2987824"/>
          </a:xfrm>
          <a:prstGeom prst="rect">
            <a:avLst/>
          </a:prstGeom>
        </p:spPr>
      </p:pic>
      <p:sp>
        <p:nvSpPr>
          <p:cNvPr id="9" name="Rectangle 8">
            <a:extLst>
              <a:ext uri="{FF2B5EF4-FFF2-40B4-BE49-F238E27FC236}">
                <a16:creationId xmlns:a16="http://schemas.microsoft.com/office/drawing/2014/main" id="{C04AB7C4-2582-EE4D-8DDA-A825B0E30AEF}"/>
              </a:ext>
            </a:extLst>
          </p:cNvPr>
          <p:cNvSpPr/>
          <p:nvPr/>
        </p:nvSpPr>
        <p:spPr>
          <a:xfrm>
            <a:off x="686571" y="3356992"/>
            <a:ext cx="5121397" cy="3016210"/>
          </a:xfrm>
          <a:prstGeom prst="rect">
            <a:avLst/>
          </a:prstGeom>
          <a:noFill/>
        </p:spPr>
        <p:txBody>
          <a:bodyPr wrap="square">
            <a:spAutoFit/>
          </a:bodyPr>
          <a:lstStyle/>
          <a:p>
            <a:r>
              <a:rPr lang="en-GB" sz="2000" b="1" dirty="0">
                <a:latin typeface="Futura Medium" panose="020B0602020204020303" pitchFamily="34" charset="-79"/>
                <a:cs typeface="Futura Medium" panose="020B0602020204020303" pitchFamily="34" charset="-79"/>
              </a:rPr>
              <a:t>Activity </a:t>
            </a:r>
            <a:r>
              <a:rPr lang="en-GB" sz="2000" b="1" dirty="0">
                <a:solidFill>
                  <a:srgbClr val="0369B7"/>
                </a:solidFill>
                <a:latin typeface="Futura Medium" panose="020B0602020204020303" pitchFamily="34" charset="-79"/>
                <a:cs typeface="Futura Medium" panose="020B0602020204020303" pitchFamily="34" charset="-79"/>
              </a:rPr>
              <a:t>One</a:t>
            </a:r>
            <a:r>
              <a:rPr lang="en-GB" sz="2000" b="1" dirty="0">
                <a:solidFill>
                  <a:srgbClr val="FABC2F"/>
                </a:solidFill>
                <a:latin typeface="Futura Medium" panose="020B0602020204020303" pitchFamily="34" charset="-79"/>
                <a:cs typeface="Futura Medium" panose="020B0602020204020303" pitchFamily="34" charset="-79"/>
              </a:rPr>
              <a:t> </a:t>
            </a:r>
            <a:r>
              <a:rPr lang="en-GB" sz="2000" b="1" dirty="0">
                <a:latin typeface="Futura Medium" panose="020B0602020204020303" pitchFamily="34" charset="-79"/>
                <a:cs typeface="Futura Medium" panose="020B0602020204020303" pitchFamily="34" charset="-79"/>
              </a:rPr>
              <a:t>– </a:t>
            </a:r>
            <a:r>
              <a:rPr lang="en-GB" sz="2000" b="1" dirty="0">
                <a:latin typeface="FUTURA MEDIUM" panose="020B0602020204020303" pitchFamily="34" charset="-79"/>
                <a:cs typeface="FUTURA MEDIUM" panose="020B0602020204020303" pitchFamily="34" charset="-79"/>
              </a:rPr>
              <a:t>What makes you unique?</a:t>
            </a:r>
            <a:endParaRPr lang="en-GB" dirty="0">
              <a:latin typeface="Futura Medium" panose="020B0602020204020303" pitchFamily="34" charset="-79"/>
              <a:cs typeface="Futura Medium" panose="020B0602020204020303" pitchFamily="34" charset="-79"/>
            </a:endParaRPr>
          </a:p>
          <a:p>
            <a:r>
              <a:rPr lang="en-GB" dirty="0">
                <a:latin typeface="Futura Medium" panose="020B0602020204020303" pitchFamily="34" charset="-79"/>
                <a:cs typeface="Futura Medium" panose="020B0602020204020303" pitchFamily="34" charset="-79"/>
              </a:rPr>
              <a:t>Explore our differences and reflect on what makes us unique</a:t>
            </a:r>
          </a:p>
          <a:p>
            <a:endParaRPr lang="en-GB" sz="1100" dirty="0">
              <a:latin typeface="Futura Medium" panose="020B0602020204020303" pitchFamily="34" charset="-79"/>
              <a:cs typeface="Futura Medium" panose="020B0602020204020303" pitchFamily="34" charset="-79"/>
            </a:endParaRPr>
          </a:p>
          <a:p>
            <a:r>
              <a:rPr lang="en-GB" sz="2000" b="1" dirty="0">
                <a:latin typeface="Futura Medium" panose="020B0602020204020303" pitchFamily="34" charset="-79"/>
                <a:cs typeface="Futura Medium" panose="020B0602020204020303" pitchFamily="34" charset="-79"/>
              </a:rPr>
              <a:t>Activity </a:t>
            </a:r>
            <a:r>
              <a:rPr lang="en-GB" sz="2000" b="1" dirty="0">
                <a:solidFill>
                  <a:srgbClr val="0369B7"/>
                </a:solidFill>
                <a:latin typeface="Futura Medium" panose="020B0602020204020303" pitchFamily="34" charset="-79"/>
                <a:cs typeface="Futura Medium" panose="020B0602020204020303" pitchFamily="34" charset="-79"/>
              </a:rPr>
              <a:t>Two</a:t>
            </a:r>
            <a:r>
              <a:rPr lang="en-GB" sz="2000" b="1" dirty="0">
                <a:latin typeface="Futura Medium" panose="020B0602020204020303" pitchFamily="34" charset="-79"/>
                <a:cs typeface="Futura Medium" panose="020B0602020204020303" pitchFamily="34" charset="-79"/>
              </a:rPr>
              <a:t> – </a:t>
            </a:r>
            <a:r>
              <a:rPr lang="en-GB" sz="2000" b="1" dirty="0">
                <a:latin typeface="FUTURA MEDIUM" panose="020B0602020204020303" pitchFamily="34" charset="-79"/>
                <a:cs typeface="FUTURA MEDIUM" panose="020B0602020204020303" pitchFamily="34" charset="-79"/>
              </a:rPr>
              <a:t>Let’s talk racism</a:t>
            </a:r>
          </a:p>
          <a:p>
            <a:r>
              <a:rPr lang="en-GB" dirty="0">
                <a:latin typeface="Futura Medium" panose="020B0602020204020303" pitchFamily="34" charset="-79"/>
                <a:cs typeface="Futura Medium" panose="020B0602020204020303" pitchFamily="34" charset="-79"/>
              </a:rPr>
              <a:t>Understanding racism, why it is wrong and what to do if they experience or see racism</a:t>
            </a:r>
          </a:p>
          <a:p>
            <a:endParaRPr lang="en-GB" sz="1100" dirty="0">
              <a:latin typeface="Futura Medium" panose="020B0602020204020303" pitchFamily="34" charset="-79"/>
              <a:cs typeface="Futura Medium" panose="020B0602020204020303" pitchFamily="34" charset="-79"/>
            </a:endParaRPr>
          </a:p>
          <a:p>
            <a:r>
              <a:rPr lang="en-GB" sz="2000" b="1" dirty="0">
                <a:latin typeface="Futura Medium" panose="020B0602020204020303" pitchFamily="34" charset="-79"/>
                <a:cs typeface="Futura Medium" panose="020B0602020204020303" pitchFamily="34" charset="-79"/>
              </a:rPr>
              <a:t>Activity </a:t>
            </a:r>
            <a:r>
              <a:rPr lang="en-GB" sz="2000" b="1" dirty="0">
                <a:solidFill>
                  <a:srgbClr val="0369B7"/>
                </a:solidFill>
                <a:latin typeface="Futura Medium" panose="020B0602020204020303" pitchFamily="34" charset="-79"/>
                <a:cs typeface="Futura Medium" panose="020B0602020204020303" pitchFamily="34" charset="-79"/>
              </a:rPr>
              <a:t>Three</a:t>
            </a:r>
            <a:r>
              <a:rPr lang="en-GB" sz="2000" b="1" dirty="0">
                <a:solidFill>
                  <a:srgbClr val="FABC2F"/>
                </a:solidFill>
                <a:latin typeface="Futura Medium" panose="020B0602020204020303" pitchFamily="34" charset="-79"/>
                <a:cs typeface="Futura Medium" panose="020B0602020204020303" pitchFamily="34" charset="-79"/>
              </a:rPr>
              <a:t> </a:t>
            </a:r>
            <a:r>
              <a:rPr lang="en-GB" sz="2000" b="1" dirty="0">
                <a:latin typeface="Futura Medium" panose="020B0602020204020303" pitchFamily="34" charset="-79"/>
                <a:cs typeface="Futura Medium" panose="020B0602020204020303" pitchFamily="34" charset="-79"/>
              </a:rPr>
              <a:t>– </a:t>
            </a:r>
            <a:r>
              <a:rPr lang="en-GB" sz="2000" b="1" dirty="0">
                <a:latin typeface="FUTURA MEDIUM" panose="020B0602020204020303" pitchFamily="34" charset="-79"/>
                <a:cs typeface="FUTURA MEDIUM" panose="020B0602020204020303" pitchFamily="34" charset="-79"/>
              </a:rPr>
              <a:t>Let’s talk empowerment</a:t>
            </a:r>
          </a:p>
          <a:p>
            <a:r>
              <a:rPr lang="en-GB" dirty="0">
                <a:latin typeface="Futura Medium" panose="020B0602020204020303" pitchFamily="34" charset="-79"/>
                <a:cs typeface="Futura Medium" panose="020B0602020204020303" pitchFamily="34" charset="-79"/>
              </a:rPr>
              <a:t>Reflect on why we are special and what we are good at</a:t>
            </a:r>
          </a:p>
        </p:txBody>
      </p:sp>
      <p:sp>
        <p:nvSpPr>
          <p:cNvPr id="10" name="Rectangle 9">
            <a:extLst>
              <a:ext uri="{FF2B5EF4-FFF2-40B4-BE49-F238E27FC236}">
                <a16:creationId xmlns:a16="http://schemas.microsoft.com/office/drawing/2014/main" id="{2FC2A8D7-C5E2-9342-B6C3-54E17A8F382E}"/>
              </a:ext>
            </a:extLst>
          </p:cNvPr>
          <p:cNvSpPr/>
          <p:nvPr/>
        </p:nvSpPr>
        <p:spPr>
          <a:xfrm rot="16200000">
            <a:off x="5692297" y="2892887"/>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178066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B57CB-D982-294B-A78A-E75EE5D07915}"/>
              </a:ext>
            </a:extLst>
          </p:cNvPr>
          <p:cNvSpPr/>
          <p:nvPr/>
        </p:nvSpPr>
        <p:spPr>
          <a:xfrm>
            <a:off x="665988" y="2204864"/>
            <a:ext cx="3875532" cy="4524315"/>
          </a:xfrm>
          <a:prstGeom prst="rect">
            <a:avLst/>
          </a:prstGeom>
          <a:noFill/>
        </p:spPr>
        <p:txBody>
          <a:bodyPr wrap="square">
            <a:spAutoFit/>
          </a:bodyPr>
          <a:lstStyle/>
          <a:p>
            <a:r>
              <a:rPr lang="en-GB" sz="2400" dirty="0">
                <a:latin typeface="Futura Medium" panose="020B0602020204020303" pitchFamily="34" charset="-79"/>
                <a:cs typeface="Futura Medium" panose="020B0602020204020303" pitchFamily="34" charset="-79"/>
              </a:rPr>
              <a:t>Everyone is different and that makes them unique. Look at the final page of </a:t>
            </a:r>
            <a:r>
              <a:rPr lang="en-GB" sz="2400" b="1" dirty="0">
                <a:latin typeface="Futura Medium" panose="020B0602020204020303" pitchFamily="34" charset="-79"/>
                <a:cs typeface="Futura Medium" panose="020B0602020204020303" pitchFamily="34" charset="-79"/>
              </a:rPr>
              <a:t>My Skin, Your Skin </a:t>
            </a:r>
            <a:r>
              <a:rPr lang="en-GB" sz="2400" dirty="0">
                <a:latin typeface="Futura Medium" panose="020B0602020204020303" pitchFamily="34" charset="-79"/>
                <a:cs typeface="Futura Medium" panose="020B0602020204020303" pitchFamily="34" charset="-79"/>
              </a:rPr>
              <a:t>on the right. What do each of the three statements mean below? </a:t>
            </a:r>
          </a:p>
          <a:p>
            <a:endParaRPr lang="en-GB" sz="2400" dirty="0">
              <a:latin typeface="Futura Medium" panose="020B0602020204020303" pitchFamily="34" charset="-79"/>
              <a:cs typeface="Futura Medium" panose="020B0602020204020303" pitchFamily="34" charset="-79"/>
            </a:endParaRPr>
          </a:p>
          <a:p>
            <a:pPr marL="342900" indent="-342900">
              <a:buFont typeface="Arial" panose="020B0604020202020204" pitchFamily="34" charset="0"/>
              <a:buChar char="•"/>
            </a:pPr>
            <a:r>
              <a:rPr lang="en-GB" sz="2400" dirty="0">
                <a:latin typeface="Futura Medium" panose="020B0602020204020303" pitchFamily="34" charset="-79"/>
                <a:cs typeface="Futura Medium" panose="020B0602020204020303" pitchFamily="34" charset="-79"/>
              </a:rPr>
              <a:t>I am great</a:t>
            </a:r>
          </a:p>
          <a:p>
            <a:pPr marL="342900" indent="-342900">
              <a:buFont typeface="Arial" panose="020B0604020202020204" pitchFamily="34" charset="0"/>
              <a:buChar char="•"/>
            </a:pPr>
            <a:r>
              <a:rPr lang="en-GB" sz="2400" dirty="0">
                <a:latin typeface="Futura Medium" panose="020B0602020204020303" pitchFamily="34" charset="-79"/>
                <a:cs typeface="Futura Medium" panose="020B0602020204020303" pitchFamily="34" charset="-79"/>
              </a:rPr>
              <a:t>My skin is beautiful </a:t>
            </a:r>
          </a:p>
          <a:p>
            <a:pPr marL="342900" indent="-342900">
              <a:buFont typeface="Arial" panose="020B0604020202020204" pitchFamily="34" charset="0"/>
              <a:buChar char="•"/>
            </a:pPr>
            <a:r>
              <a:rPr lang="en-GB" sz="2400" dirty="0">
                <a:latin typeface="Futura Medium" panose="020B0602020204020303" pitchFamily="34" charset="-79"/>
                <a:cs typeface="Futura Medium" panose="020B0602020204020303" pitchFamily="34" charset="-79"/>
              </a:rPr>
              <a:t>I am unique </a:t>
            </a:r>
          </a:p>
          <a:p>
            <a:endParaRPr lang="en-GB" sz="2400" dirty="0">
              <a:latin typeface="Futura Medium" panose="020B0602020204020303" pitchFamily="34" charset="-79"/>
              <a:cs typeface="Futura Medium" panose="020B0602020204020303" pitchFamily="34" charset="-79"/>
            </a:endParaRPr>
          </a:p>
        </p:txBody>
      </p:sp>
      <p:sp>
        <p:nvSpPr>
          <p:cNvPr id="6" name="TextBox 5">
            <a:extLst>
              <a:ext uri="{FF2B5EF4-FFF2-40B4-BE49-F238E27FC236}">
                <a16:creationId xmlns:a16="http://schemas.microsoft.com/office/drawing/2014/main" id="{D8A4E777-8D5E-FD41-88C4-724FC25B01F4}"/>
              </a:ext>
            </a:extLst>
          </p:cNvPr>
          <p:cNvSpPr txBox="1"/>
          <p:nvPr/>
        </p:nvSpPr>
        <p:spPr>
          <a:xfrm>
            <a:off x="665988" y="315576"/>
            <a:ext cx="3875532" cy="1631216"/>
          </a:xfrm>
          <a:prstGeom prst="rect">
            <a:avLst/>
          </a:prstGeom>
          <a:noFill/>
        </p:spPr>
        <p:txBody>
          <a:bodyPr wrap="square" rtlCol="0">
            <a:spAutoFit/>
          </a:bodyPr>
          <a:lstStyle/>
          <a:p>
            <a:r>
              <a:rPr lang="en-GB" sz="5000" b="1" dirty="0">
                <a:latin typeface="FUTURA MEDIUM" panose="020B0602020204020303" pitchFamily="34" charset="-79"/>
                <a:cs typeface="FUTURA MEDIUM" panose="020B0602020204020303" pitchFamily="34" charset="-79"/>
              </a:rPr>
              <a:t>What makes you unique?</a:t>
            </a:r>
          </a:p>
        </p:txBody>
      </p:sp>
      <p:pic>
        <p:nvPicPr>
          <p:cNvPr id="8" name="Picture 7" descr="Map&#10;&#10;Description automatically generated">
            <a:extLst>
              <a:ext uri="{FF2B5EF4-FFF2-40B4-BE49-F238E27FC236}">
                <a16:creationId xmlns:a16="http://schemas.microsoft.com/office/drawing/2014/main" id="{4FB6BF57-D62D-8346-A5CE-235A4243D8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589" y="1634490"/>
            <a:ext cx="5731510" cy="3589020"/>
          </a:xfrm>
          <a:prstGeom prst="rect">
            <a:avLst/>
          </a:prstGeom>
          <a:noFill/>
          <a:ln>
            <a:noFill/>
          </a:ln>
        </p:spPr>
      </p:pic>
      <p:sp>
        <p:nvSpPr>
          <p:cNvPr id="5" name="Rectangle 4">
            <a:extLst>
              <a:ext uri="{FF2B5EF4-FFF2-40B4-BE49-F238E27FC236}">
                <a16:creationId xmlns:a16="http://schemas.microsoft.com/office/drawing/2014/main" id="{1938C650-F7F3-3C44-8AF4-3757A0F3F858}"/>
              </a:ext>
            </a:extLst>
          </p:cNvPr>
          <p:cNvSpPr/>
          <p:nvPr/>
        </p:nvSpPr>
        <p:spPr>
          <a:xfrm>
            <a:off x="5735960" y="5023455"/>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410659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B57CB-D982-294B-A78A-E75EE5D07915}"/>
              </a:ext>
            </a:extLst>
          </p:cNvPr>
          <p:cNvSpPr/>
          <p:nvPr/>
        </p:nvSpPr>
        <p:spPr>
          <a:xfrm>
            <a:off x="665988" y="2204864"/>
            <a:ext cx="4133868" cy="3046988"/>
          </a:xfrm>
          <a:prstGeom prst="rect">
            <a:avLst/>
          </a:prstGeom>
          <a:noFill/>
        </p:spPr>
        <p:txBody>
          <a:bodyPr wrap="square">
            <a:spAutoFit/>
          </a:bodyPr>
          <a:lstStyle/>
          <a:p>
            <a:r>
              <a:rPr lang="en-GB" sz="2400" dirty="0">
                <a:latin typeface="Futura Medium" panose="020B0602020204020303" pitchFamily="34" charset="-79"/>
                <a:cs typeface="Futura Medium" panose="020B0602020204020303" pitchFamily="34" charset="-79"/>
              </a:rPr>
              <a:t>Describe your beautiful skin</a:t>
            </a:r>
          </a:p>
          <a:p>
            <a:endParaRPr lang="en-GB" sz="2400" dirty="0">
              <a:latin typeface="Futura Medium" panose="020B0602020204020303" pitchFamily="34" charset="-79"/>
              <a:cs typeface="Futura Medium" panose="020B0602020204020303" pitchFamily="34" charset="-79"/>
            </a:endParaRPr>
          </a:p>
          <a:p>
            <a:r>
              <a:rPr lang="en-GB" sz="2400" dirty="0">
                <a:latin typeface="Futura Medium" panose="020B0602020204020303" pitchFamily="34" charset="-79"/>
                <a:cs typeface="Futura Medium" panose="020B0602020204020303" pitchFamily="34" charset="-79"/>
              </a:rPr>
              <a:t>What is beautiful about it? Do you have freckles? Moles? Birthmarks? </a:t>
            </a:r>
          </a:p>
          <a:p>
            <a:r>
              <a:rPr lang="en-GB" sz="2400" dirty="0">
                <a:latin typeface="Futura Medium" panose="020B0602020204020303" pitchFamily="34" charset="-79"/>
                <a:cs typeface="Futura Medium" panose="020B0602020204020303" pitchFamily="34" charset="-79"/>
              </a:rPr>
              <a:t>  </a:t>
            </a:r>
          </a:p>
          <a:p>
            <a:r>
              <a:rPr lang="en-GB" sz="2400" dirty="0">
                <a:latin typeface="Futura Medium" panose="020B0602020204020303" pitchFamily="34" charset="-79"/>
                <a:cs typeface="Futura Medium" panose="020B0602020204020303" pitchFamily="34" charset="-79"/>
              </a:rPr>
              <a:t>Finally, what makes you unique?</a:t>
            </a:r>
          </a:p>
        </p:txBody>
      </p:sp>
      <p:sp>
        <p:nvSpPr>
          <p:cNvPr id="6" name="TextBox 5">
            <a:extLst>
              <a:ext uri="{FF2B5EF4-FFF2-40B4-BE49-F238E27FC236}">
                <a16:creationId xmlns:a16="http://schemas.microsoft.com/office/drawing/2014/main" id="{D8A4E777-8D5E-FD41-88C4-724FC25B01F4}"/>
              </a:ext>
            </a:extLst>
          </p:cNvPr>
          <p:cNvSpPr txBox="1"/>
          <p:nvPr/>
        </p:nvSpPr>
        <p:spPr>
          <a:xfrm>
            <a:off x="665988" y="315576"/>
            <a:ext cx="3875532" cy="1631216"/>
          </a:xfrm>
          <a:prstGeom prst="rect">
            <a:avLst/>
          </a:prstGeom>
          <a:noFill/>
        </p:spPr>
        <p:txBody>
          <a:bodyPr wrap="square" rtlCol="0">
            <a:spAutoFit/>
          </a:bodyPr>
          <a:lstStyle/>
          <a:p>
            <a:r>
              <a:rPr lang="en-GB" sz="5000" b="1" dirty="0">
                <a:latin typeface="FUTURA MEDIUM" panose="020B0602020204020303" pitchFamily="34" charset="-79"/>
                <a:cs typeface="FUTURA MEDIUM" panose="020B0602020204020303" pitchFamily="34" charset="-79"/>
              </a:rPr>
              <a:t>What makes you unique?</a:t>
            </a:r>
          </a:p>
        </p:txBody>
      </p:sp>
      <p:pic>
        <p:nvPicPr>
          <p:cNvPr id="5" name="Picture 4" descr="Text&#10;&#10;Description automatically generated">
            <a:extLst>
              <a:ext uri="{FF2B5EF4-FFF2-40B4-BE49-F238E27FC236}">
                <a16:creationId xmlns:a16="http://schemas.microsoft.com/office/drawing/2014/main" id="{47C91F4B-2C39-8845-9B5F-299285AAF0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90364"/>
            <a:ext cx="4836639" cy="5877272"/>
          </a:xfrm>
          <a:prstGeom prst="rect">
            <a:avLst/>
          </a:prstGeom>
          <a:noFill/>
          <a:ln>
            <a:noFill/>
          </a:ln>
        </p:spPr>
      </p:pic>
      <p:sp>
        <p:nvSpPr>
          <p:cNvPr id="8" name="Rectangle 7">
            <a:extLst>
              <a:ext uri="{FF2B5EF4-FFF2-40B4-BE49-F238E27FC236}">
                <a16:creationId xmlns:a16="http://schemas.microsoft.com/office/drawing/2014/main" id="{B754C9D5-9BE0-9D46-A694-8D53403630ED}"/>
              </a:ext>
            </a:extLst>
          </p:cNvPr>
          <p:cNvSpPr/>
          <p:nvPr/>
        </p:nvSpPr>
        <p:spPr>
          <a:xfrm>
            <a:off x="6070848" y="6167581"/>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27863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B57CB-D982-294B-A78A-E75EE5D07915}"/>
              </a:ext>
            </a:extLst>
          </p:cNvPr>
          <p:cNvSpPr/>
          <p:nvPr/>
        </p:nvSpPr>
        <p:spPr>
          <a:xfrm>
            <a:off x="677590" y="2272223"/>
            <a:ext cx="3601663" cy="3046988"/>
          </a:xfrm>
          <a:prstGeom prst="rect">
            <a:avLst/>
          </a:prstGeom>
          <a:noFill/>
        </p:spPr>
        <p:txBody>
          <a:bodyPr wrap="square">
            <a:spAutoFit/>
          </a:bodyPr>
          <a:lstStyle/>
          <a:p>
            <a:r>
              <a:rPr lang="en-GB" sz="2400" dirty="0">
                <a:latin typeface="Futura Medium" panose="020B0602020204020303" pitchFamily="34" charset="-79"/>
                <a:cs typeface="Futura Medium" panose="020B0602020204020303" pitchFamily="34" charset="-79"/>
              </a:rPr>
              <a:t>Let’s explore your uniqueness.</a:t>
            </a:r>
          </a:p>
          <a:p>
            <a:endParaRPr lang="en-GB" sz="2400" dirty="0">
              <a:latin typeface="Futura Medium" panose="020B0602020204020303" pitchFamily="34" charset="-79"/>
              <a:cs typeface="Futura Medium" panose="020B0602020204020303" pitchFamily="34" charset="-79"/>
            </a:endParaRPr>
          </a:p>
          <a:p>
            <a:r>
              <a:rPr lang="en-GB" sz="2400" dirty="0">
                <a:latin typeface="Futura Medium" panose="020B0602020204020303" pitchFamily="34" charset="-79"/>
                <a:cs typeface="Futura Medium" panose="020B0602020204020303" pitchFamily="34" charset="-79"/>
              </a:rPr>
              <a:t>What do you like doing in school and out of school?</a:t>
            </a:r>
          </a:p>
          <a:p>
            <a:r>
              <a:rPr lang="en-GB" sz="2400" dirty="0">
                <a:latin typeface="Futura Medium" panose="020B0602020204020303" pitchFamily="34" charset="-79"/>
                <a:cs typeface="Futura Medium" panose="020B0602020204020303" pitchFamily="34" charset="-79"/>
              </a:rPr>
              <a:t>What is your passion? What are your hobbies? </a:t>
            </a:r>
          </a:p>
        </p:txBody>
      </p:sp>
      <p:sp>
        <p:nvSpPr>
          <p:cNvPr id="6" name="TextBox 5">
            <a:extLst>
              <a:ext uri="{FF2B5EF4-FFF2-40B4-BE49-F238E27FC236}">
                <a16:creationId xmlns:a16="http://schemas.microsoft.com/office/drawing/2014/main" id="{D8A4E777-8D5E-FD41-88C4-724FC25B01F4}"/>
              </a:ext>
            </a:extLst>
          </p:cNvPr>
          <p:cNvSpPr txBox="1"/>
          <p:nvPr/>
        </p:nvSpPr>
        <p:spPr>
          <a:xfrm>
            <a:off x="665988" y="315576"/>
            <a:ext cx="3875532" cy="1631216"/>
          </a:xfrm>
          <a:prstGeom prst="rect">
            <a:avLst/>
          </a:prstGeom>
          <a:noFill/>
        </p:spPr>
        <p:txBody>
          <a:bodyPr wrap="square" rtlCol="0">
            <a:spAutoFit/>
          </a:bodyPr>
          <a:lstStyle/>
          <a:p>
            <a:r>
              <a:rPr lang="en-GB" sz="5000" b="1" dirty="0">
                <a:latin typeface="FUTURA MEDIUM" panose="020B0602020204020303" pitchFamily="34" charset="-79"/>
                <a:cs typeface="FUTURA MEDIUM" panose="020B0602020204020303" pitchFamily="34" charset="-79"/>
              </a:rPr>
              <a:t>What makes you unique?</a:t>
            </a:r>
          </a:p>
        </p:txBody>
      </p:sp>
      <p:pic>
        <p:nvPicPr>
          <p:cNvPr id="7" name="Picture 6" descr="A picture containing text, posing, group&#10;&#10;Description automatically generated">
            <a:extLst>
              <a:ext uri="{FF2B5EF4-FFF2-40B4-BE49-F238E27FC236}">
                <a16:creationId xmlns:a16="http://schemas.microsoft.com/office/drawing/2014/main" id="{BD282F78-9F96-3748-97A0-D09C21AD3E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4" y="1634490"/>
            <a:ext cx="5731510" cy="3589020"/>
          </a:xfrm>
          <a:prstGeom prst="rect">
            <a:avLst/>
          </a:prstGeom>
          <a:noFill/>
          <a:ln>
            <a:noFill/>
          </a:ln>
        </p:spPr>
      </p:pic>
      <p:sp>
        <p:nvSpPr>
          <p:cNvPr id="8" name="Rectangle 7">
            <a:extLst>
              <a:ext uri="{FF2B5EF4-FFF2-40B4-BE49-F238E27FC236}">
                <a16:creationId xmlns:a16="http://schemas.microsoft.com/office/drawing/2014/main" id="{8EF7F151-FC72-B04B-BC5F-D0830370B6A5}"/>
              </a:ext>
            </a:extLst>
          </p:cNvPr>
          <p:cNvSpPr/>
          <p:nvPr/>
        </p:nvSpPr>
        <p:spPr>
          <a:xfrm>
            <a:off x="5735960" y="5023455"/>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222028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B57CB-D982-294B-A78A-E75EE5D07915}"/>
              </a:ext>
            </a:extLst>
          </p:cNvPr>
          <p:cNvSpPr/>
          <p:nvPr/>
        </p:nvSpPr>
        <p:spPr>
          <a:xfrm>
            <a:off x="665988" y="2204864"/>
            <a:ext cx="3601663" cy="1938992"/>
          </a:xfrm>
          <a:prstGeom prst="rect">
            <a:avLst/>
          </a:prstGeom>
          <a:noFill/>
        </p:spPr>
        <p:txBody>
          <a:bodyPr wrap="square">
            <a:spAutoFit/>
          </a:bodyPr>
          <a:lstStyle/>
          <a:p>
            <a:r>
              <a:rPr lang="en-GB" sz="2400" dirty="0">
                <a:latin typeface="Futura Medium" panose="020B0602020204020303" pitchFamily="34" charset="-79"/>
                <a:cs typeface="Futura Medium" panose="020B0602020204020303" pitchFamily="34" charset="-79"/>
              </a:rPr>
              <a:t>Write about, draw or use a symbol to show your greatness, your beautiful skin and what makes you unique. </a:t>
            </a:r>
          </a:p>
        </p:txBody>
      </p:sp>
      <p:sp>
        <p:nvSpPr>
          <p:cNvPr id="6" name="TextBox 5">
            <a:extLst>
              <a:ext uri="{FF2B5EF4-FFF2-40B4-BE49-F238E27FC236}">
                <a16:creationId xmlns:a16="http://schemas.microsoft.com/office/drawing/2014/main" id="{D8A4E777-8D5E-FD41-88C4-724FC25B01F4}"/>
              </a:ext>
            </a:extLst>
          </p:cNvPr>
          <p:cNvSpPr txBox="1"/>
          <p:nvPr/>
        </p:nvSpPr>
        <p:spPr>
          <a:xfrm>
            <a:off x="665988" y="315576"/>
            <a:ext cx="3875532" cy="1631216"/>
          </a:xfrm>
          <a:prstGeom prst="rect">
            <a:avLst/>
          </a:prstGeom>
          <a:noFill/>
        </p:spPr>
        <p:txBody>
          <a:bodyPr wrap="square" rtlCol="0">
            <a:spAutoFit/>
          </a:bodyPr>
          <a:lstStyle/>
          <a:p>
            <a:r>
              <a:rPr lang="en-GB" sz="5000" b="1" dirty="0">
                <a:latin typeface="FUTURA MEDIUM" panose="020B0602020204020303" pitchFamily="34" charset="-79"/>
                <a:cs typeface="FUTURA MEDIUM" panose="020B0602020204020303" pitchFamily="34" charset="-79"/>
              </a:rPr>
              <a:t>What makes you unique?</a:t>
            </a:r>
          </a:p>
        </p:txBody>
      </p:sp>
      <p:pic>
        <p:nvPicPr>
          <p:cNvPr id="5" name="Picture 4" descr="A picture containing diagram&#10;&#10;Description automatically generated">
            <a:extLst>
              <a:ext uri="{FF2B5EF4-FFF2-40B4-BE49-F238E27FC236}">
                <a16:creationId xmlns:a16="http://schemas.microsoft.com/office/drawing/2014/main" id="{9E2D4478-7C4B-3145-BDB1-7AA47BA167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6221" y="1634490"/>
            <a:ext cx="5731510" cy="3589020"/>
          </a:xfrm>
          <a:prstGeom prst="rect">
            <a:avLst/>
          </a:prstGeom>
          <a:noFill/>
          <a:ln>
            <a:noFill/>
          </a:ln>
        </p:spPr>
      </p:pic>
      <p:sp>
        <p:nvSpPr>
          <p:cNvPr id="8" name="Rectangle 7">
            <a:extLst>
              <a:ext uri="{FF2B5EF4-FFF2-40B4-BE49-F238E27FC236}">
                <a16:creationId xmlns:a16="http://schemas.microsoft.com/office/drawing/2014/main" id="{3046C58B-DC36-E54C-BD55-21B451E6B755}"/>
              </a:ext>
            </a:extLst>
          </p:cNvPr>
          <p:cNvSpPr/>
          <p:nvPr/>
        </p:nvSpPr>
        <p:spPr>
          <a:xfrm>
            <a:off x="5735960" y="5023455"/>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159583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B57CB-D982-294B-A78A-E75EE5D07915}"/>
              </a:ext>
            </a:extLst>
          </p:cNvPr>
          <p:cNvSpPr/>
          <p:nvPr/>
        </p:nvSpPr>
        <p:spPr>
          <a:xfrm>
            <a:off x="665988" y="2204864"/>
            <a:ext cx="4205876" cy="1569660"/>
          </a:xfrm>
          <a:prstGeom prst="rect">
            <a:avLst/>
          </a:prstGeom>
          <a:noFill/>
        </p:spPr>
        <p:txBody>
          <a:bodyPr wrap="square">
            <a:spAutoFit/>
          </a:bodyPr>
          <a:lstStyle/>
          <a:p>
            <a:r>
              <a:rPr lang="en-GB" sz="2400" dirty="0">
                <a:latin typeface="Futura Medium" panose="020B0602020204020303" pitchFamily="34" charset="-79"/>
                <a:cs typeface="Futura Medium" panose="020B0602020204020303" pitchFamily="34" charset="-79"/>
              </a:rPr>
              <a:t>Why is racism wrong and what must we do if we experience racism or see racism?</a:t>
            </a:r>
          </a:p>
        </p:txBody>
      </p:sp>
      <p:sp>
        <p:nvSpPr>
          <p:cNvPr id="6" name="TextBox 5">
            <a:extLst>
              <a:ext uri="{FF2B5EF4-FFF2-40B4-BE49-F238E27FC236}">
                <a16:creationId xmlns:a16="http://schemas.microsoft.com/office/drawing/2014/main" id="{D8A4E777-8D5E-FD41-88C4-724FC25B01F4}"/>
              </a:ext>
            </a:extLst>
          </p:cNvPr>
          <p:cNvSpPr txBox="1"/>
          <p:nvPr/>
        </p:nvSpPr>
        <p:spPr>
          <a:xfrm>
            <a:off x="665988" y="315576"/>
            <a:ext cx="4349892" cy="1631216"/>
          </a:xfrm>
          <a:prstGeom prst="rect">
            <a:avLst/>
          </a:prstGeom>
          <a:noFill/>
        </p:spPr>
        <p:txBody>
          <a:bodyPr wrap="square" rtlCol="0">
            <a:spAutoFit/>
          </a:bodyPr>
          <a:lstStyle/>
          <a:p>
            <a:r>
              <a:rPr lang="en-GB" sz="5000" b="1" dirty="0">
                <a:latin typeface="FUTURA MEDIUM" panose="020B0602020204020303" pitchFamily="34" charset="-79"/>
                <a:cs typeface="FUTURA MEDIUM" panose="020B0602020204020303" pitchFamily="34" charset="-79"/>
              </a:rPr>
              <a:t>Let’s talk racism </a:t>
            </a:r>
          </a:p>
        </p:txBody>
      </p:sp>
      <p:pic>
        <p:nvPicPr>
          <p:cNvPr id="9" name="Picture 8" descr="A picture containing graphical user interface&#10;&#10;Description automatically generated">
            <a:extLst>
              <a:ext uri="{FF2B5EF4-FFF2-40B4-BE49-F238E27FC236}">
                <a16:creationId xmlns:a16="http://schemas.microsoft.com/office/drawing/2014/main" id="{583002DE-77F6-7346-A80F-F73115E8A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502" y="1634490"/>
            <a:ext cx="5731510" cy="3589020"/>
          </a:xfrm>
          <a:prstGeom prst="rect">
            <a:avLst/>
          </a:prstGeom>
          <a:noFill/>
          <a:ln>
            <a:noFill/>
          </a:ln>
        </p:spPr>
      </p:pic>
      <p:sp>
        <p:nvSpPr>
          <p:cNvPr id="7" name="Rectangle 6">
            <a:extLst>
              <a:ext uri="{FF2B5EF4-FFF2-40B4-BE49-F238E27FC236}">
                <a16:creationId xmlns:a16="http://schemas.microsoft.com/office/drawing/2014/main" id="{466CB286-3A14-5045-8AC5-F21905C030E6}"/>
              </a:ext>
            </a:extLst>
          </p:cNvPr>
          <p:cNvSpPr/>
          <p:nvPr/>
        </p:nvSpPr>
        <p:spPr>
          <a:xfrm>
            <a:off x="5735960" y="5023455"/>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2823590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B57CB-D982-294B-A78A-E75EE5D07915}"/>
              </a:ext>
            </a:extLst>
          </p:cNvPr>
          <p:cNvSpPr/>
          <p:nvPr/>
        </p:nvSpPr>
        <p:spPr>
          <a:xfrm>
            <a:off x="665988" y="2204864"/>
            <a:ext cx="3601663" cy="1938992"/>
          </a:xfrm>
          <a:prstGeom prst="rect">
            <a:avLst/>
          </a:prstGeom>
          <a:noFill/>
        </p:spPr>
        <p:txBody>
          <a:bodyPr wrap="square">
            <a:spAutoFit/>
          </a:bodyPr>
          <a:lstStyle/>
          <a:p>
            <a:r>
              <a:rPr lang="en-GB" sz="2400" dirty="0">
                <a:latin typeface="Futura Medium" panose="020B0602020204020303" pitchFamily="34" charset="-79"/>
                <a:cs typeface="Futura Medium" panose="020B0602020204020303" pitchFamily="34" charset="-79"/>
              </a:rPr>
              <a:t>What does it mean to be anti-racist?</a:t>
            </a:r>
          </a:p>
          <a:p>
            <a:endParaRPr lang="en-GB" sz="2400" dirty="0">
              <a:latin typeface="Futura Medium" panose="020B0602020204020303" pitchFamily="34" charset="-79"/>
              <a:cs typeface="Futura Medium" panose="020B0602020204020303" pitchFamily="34" charset="-79"/>
            </a:endParaRPr>
          </a:p>
          <a:p>
            <a:r>
              <a:rPr lang="en-GB" sz="2400" dirty="0">
                <a:latin typeface="Futura Medium" panose="020B0602020204020303" pitchFamily="34" charset="-79"/>
                <a:cs typeface="Futura Medium" panose="020B0602020204020303" pitchFamily="34" charset="-79"/>
              </a:rPr>
              <a:t>As a class, what you we going to do about this?</a:t>
            </a:r>
          </a:p>
        </p:txBody>
      </p:sp>
      <p:sp>
        <p:nvSpPr>
          <p:cNvPr id="6" name="TextBox 5">
            <a:extLst>
              <a:ext uri="{FF2B5EF4-FFF2-40B4-BE49-F238E27FC236}">
                <a16:creationId xmlns:a16="http://schemas.microsoft.com/office/drawing/2014/main" id="{D8A4E777-8D5E-FD41-88C4-724FC25B01F4}"/>
              </a:ext>
            </a:extLst>
          </p:cNvPr>
          <p:cNvSpPr txBox="1"/>
          <p:nvPr/>
        </p:nvSpPr>
        <p:spPr>
          <a:xfrm>
            <a:off x="665988" y="315576"/>
            <a:ext cx="4349892" cy="1631216"/>
          </a:xfrm>
          <a:prstGeom prst="rect">
            <a:avLst/>
          </a:prstGeom>
          <a:noFill/>
        </p:spPr>
        <p:txBody>
          <a:bodyPr wrap="square" rtlCol="0">
            <a:spAutoFit/>
          </a:bodyPr>
          <a:lstStyle/>
          <a:p>
            <a:r>
              <a:rPr lang="en-GB" sz="5000" b="1" dirty="0">
                <a:latin typeface="FUTURA MEDIUM" panose="020B0602020204020303" pitchFamily="34" charset="-79"/>
                <a:cs typeface="FUTURA MEDIUM" panose="020B0602020204020303" pitchFamily="34" charset="-79"/>
              </a:rPr>
              <a:t>Let’s talk racism </a:t>
            </a:r>
          </a:p>
        </p:txBody>
      </p:sp>
      <p:pic>
        <p:nvPicPr>
          <p:cNvPr id="9" name="Picture 8" descr="Text&#10;&#10;Description automatically generated">
            <a:extLst>
              <a:ext uri="{FF2B5EF4-FFF2-40B4-BE49-F238E27FC236}">
                <a16:creationId xmlns:a16="http://schemas.microsoft.com/office/drawing/2014/main" id="{7F7C6B87-D7FD-8D4A-86EA-D5AE047326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502" y="1628800"/>
            <a:ext cx="5731510" cy="3589020"/>
          </a:xfrm>
          <a:prstGeom prst="rect">
            <a:avLst/>
          </a:prstGeom>
          <a:noFill/>
          <a:ln>
            <a:noFill/>
          </a:ln>
        </p:spPr>
      </p:pic>
      <p:sp>
        <p:nvSpPr>
          <p:cNvPr id="7" name="Rectangle 6">
            <a:extLst>
              <a:ext uri="{FF2B5EF4-FFF2-40B4-BE49-F238E27FC236}">
                <a16:creationId xmlns:a16="http://schemas.microsoft.com/office/drawing/2014/main" id="{595AFED1-9390-CD41-955F-6568D4F392E2}"/>
              </a:ext>
            </a:extLst>
          </p:cNvPr>
          <p:cNvSpPr/>
          <p:nvPr/>
        </p:nvSpPr>
        <p:spPr>
          <a:xfrm>
            <a:off x="5735960" y="5023455"/>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320150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B57CB-D982-294B-A78A-E75EE5D07915}"/>
              </a:ext>
            </a:extLst>
          </p:cNvPr>
          <p:cNvSpPr/>
          <p:nvPr/>
        </p:nvSpPr>
        <p:spPr>
          <a:xfrm>
            <a:off x="665988" y="2204864"/>
            <a:ext cx="3601663" cy="4154984"/>
          </a:xfrm>
          <a:prstGeom prst="rect">
            <a:avLst/>
          </a:prstGeom>
          <a:noFill/>
        </p:spPr>
        <p:txBody>
          <a:bodyPr wrap="square">
            <a:spAutoFit/>
          </a:bodyPr>
          <a:lstStyle/>
          <a:p>
            <a:r>
              <a:rPr lang="en-GB" sz="2400" dirty="0">
                <a:latin typeface="Futura Medium" panose="020B0602020204020303" pitchFamily="34" charset="-79"/>
                <a:cs typeface="Futura Medium" panose="020B0602020204020303" pitchFamily="34" charset="-79"/>
              </a:rPr>
              <a:t>Let’s make a personal and whole-class commitment to be anti-racist. Our commitments:</a:t>
            </a:r>
          </a:p>
          <a:p>
            <a:endParaRPr lang="en-GB" sz="2400" dirty="0">
              <a:latin typeface="Futura Medium" panose="020B0602020204020303" pitchFamily="34" charset="-79"/>
              <a:cs typeface="Futura Medium" panose="020B0602020204020303" pitchFamily="34" charset="-79"/>
            </a:endParaRPr>
          </a:p>
          <a:p>
            <a:pPr marL="342900" indent="-342900">
              <a:buFont typeface="Arial" panose="020B0604020202020204" pitchFamily="34" charset="0"/>
              <a:buChar char="•"/>
            </a:pPr>
            <a:r>
              <a:rPr lang="en-GB" sz="2400" dirty="0">
                <a:latin typeface="Futura Medium" panose="020B0602020204020303" pitchFamily="34" charset="-79"/>
                <a:cs typeface="Futura Medium" panose="020B0602020204020303" pitchFamily="34" charset="-79"/>
              </a:rPr>
              <a:t>welcoming others</a:t>
            </a:r>
          </a:p>
          <a:p>
            <a:pPr marL="342900" indent="-342900">
              <a:buFont typeface="Arial" panose="020B0604020202020204" pitchFamily="34" charset="0"/>
              <a:buChar char="•"/>
            </a:pPr>
            <a:r>
              <a:rPr lang="en-GB" sz="2400" dirty="0">
                <a:latin typeface="Futura Medium" panose="020B0602020204020303" pitchFamily="34" charset="-79"/>
                <a:cs typeface="Futura Medium" panose="020B0602020204020303" pitchFamily="34" charset="-79"/>
              </a:rPr>
              <a:t>trying new things</a:t>
            </a:r>
          </a:p>
          <a:p>
            <a:pPr marL="342900" indent="-342900">
              <a:buFont typeface="Arial" panose="020B0604020202020204" pitchFamily="34" charset="0"/>
              <a:buChar char="•"/>
            </a:pPr>
            <a:r>
              <a:rPr lang="en-GB" sz="2400" dirty="0">
                <a:latin typeface="Futura Medium" panose="020B0602020204020303" pitchFamily="34" charset="-79"/>
                <a:cs typeface="Futura Medium" panose="020B0602020204020303" pitchFamily="34" charset="-79"/>
              </a:rPr>
              <a:t>enjoying different celebrations</a:t>
            </a:r>
          </a:p>
          <a:p>
            <a:pPr marL="342900" indent="-342900">
              <a:buFont typeface="Arial" panose="020B0604020202020204" pitchFamily="34" charset="0"/>
              <a:buChar char="•"/>
            </a:pPr>
            <a:endParaRPr lang="en-GB" sz="2400" dirty="0">
              <a:latin typeface="Futura Medium" panose="020B0602020204020303" pitchFamily="34" charset="-79"/>
              <a:cs typeface="Futura Medium" panose="020B0602020204020303" pitchFamily="34" charset="-79"/>
            </a:endParaRPr>
          </a:p>
          <a:p>
            <a:endParaRPr lang="en-GB" sz="2400" dirty="0">
              <a:latin typeface="Futura Medium" panose="020B0602020204020303" pitchFamily="34" charset="-79"/>
              <a:cs typeface="Futura Medium" panose="020B0602020204020303" pitchFamily="34" charset="-79"/>
            </a:endParaRPr>
          </a:p>
        </p:txBody>
      </p:sp>
      <p:sp>
        <p:nvSpPr>
          <p:cNvPr id="6" name="TextBox 5">
            <a:extLst>
              <a:ext uri="{FF2B5EF4-FFF2-40B4-BE49-F238E27FC236}">
                <a16:creationId xmlns:a16="http://schemas.microsoft.com/office/drawing/2014/main" id="{D8A4E777-8D5E-FD41-88C4-724FC25B01F4}"/>
              </a:ext>
            </a:extLst>
          </p:cNvPr>
          <p:cNvSpPr txBox="1"/>
          <p:nvPr/>
        </p:nvSpPr>
        <p:spPr>
          <a:xfrm>
            <a:off x="665988" y="315576"/>
            <a:ext cx="4349892" cy="1631216"/>
          </a:xfrm>
          <a:prstGeom prst="rect">
            <a:avLst/>
          </a:prstGeom>
          <a:noFill/>
        </p:spPr>
        <p:txBody>
          <a:bodyPr wrap="square" rtlCol="0">
            <a:spAutoFit/>
          </a:bodyPr>
          <a:lstStyle/>
          <a:p>
            <a:r>
              <a:rPr lang="en-GB" sz="5000" b="1" dirty="0">
                <a:latin typeface="FUTURA MEDIUM" panose="020B0602020204020303" pitchFamily="34" charset="-79"/>
                <a:cs typeface="FUTURA MEDIUM" panose="020B0602020204020303" pitchFamily="34" charset="-79"/>
              </a:rPr>
              <a:t>Let’s talk racism </a:t>
            </a:r>
          </a:p>
        </p:txBody>
      </p:sp>
      <p:pic>
        <p:nvPicPr>
          <p:cNvPr id="5" name="Picture 4" descr="A picture containing text, toy&#10;&#10;Description automatically generated">
            <a:extLst>
              <a:ext uri="{FF2B5EF4-FFF2-40B4-BE49-F238E27FC236}">
                <a16:creationId xmlns:a16="http://schemas.microsoft.com/office/drawing/2014/main" id="{A95E6D07-6989-284A-B983-76AC5A3EB2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502" y="1628800"/>
            <a:ext cx="5731510" cy="3589020"/>
          </a:xfrm>
          <a:prstGeom prst="rect">
            <a:avLst/>
          </a:prstGeom>
          <a:noFill/>
          <a:ln>
            <a:noFill/>
          </a:ln>
        </p:spPr>
      </p:pic>
      <p:sp>
        <p:nvSpPr>
          <p:cNvPr id="8" name="Rectangle 7">
            <a:extLst>
              <a:ext uri="{FF2B5EF4-FFF2-40B4-BE49-F238E27FC236}">
                <a16:creationId xmlns:a16="http://schemas.microsoft.com/office/drawing/2014/main" id="{70E02B12-5589-F945-BE66-15191793DEF1}"/>
              </a:ext>
            </a:extLst>
          </p:cNvPr>
          <p:cNvSpPr/>
          <p:nvPr/>
        </p:nvSpPr>
        <p:spPr>
          <a:xfrm>
            <a:off x="5735960" y="5023455"/>
            <a:ext cx="3329318" cy="200055"/>
          </a:xfrm>
          <a:prstGeom prst="rect">
            <a:avLst/>
          </a:prstGeom>
        </p:spPr>
        <p:txBody>
          <a:bodyPr wrap="square">
            <a:spAutoFit/>
          </a:bodyPr>
          <a:lstStyle/>
          <a:p>
            <a:r>
              <a:rPr lang="en-GB" sz="700" dirty="0">
                <a:solidFill>
                  <a:srgbClr val="000000"/>
                </a:solidFill>
                <a:latin typeface="Calibri" panose="020F0502020204030204" pitchFamily="34" charset="0"/>
              </a:rPr>
              <a:t> </a:t>
            </a:r>
            <a:r>
              <a:rPr lang="en-GB" sz="700" b="1" dirty="0">
                <a:solidFill>
                  <a:srgbClr val="000000"/>
                </a:solidFill>
                <a:latin typeface="Calibri" panose="020F0502020204030204" pitchFamily="34" charset="0"/>
              </a:rPr>
              <a:t>Illustrations by Onyinye Iwu. Copyright © Ladybird Books, 2021</a:t>
            </a:r>
            <a:endParaRPr lang="en-US" sz="700" dirty="0"/>
          </a:p>
        </p:txBody>
      </p:sp>
    </p:spTree>
    <p:extLst>
      <p:ext uri="{BB962C8B-B14F-4D97-AF65-F5344CB8AC3E}">
        <p14:creationId xmlns:p14="http://schemas.microsoft.com/office/powerpoint/2010/main" val="146117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11192</TotalTime>
  <Words>1320</Words>
  <Application>Microsoft Macintosh PowerPoint</Application>
  <PresentationFormat>Widescreen</PresentationFormat>
  <Paragraphs>106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FUTURA MEDIUM</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Cole</dc:creator>
  <cp:lastModifiedBy>Anderson, Lucy</cp:lastModifiedBy>
  <cp:revision>58</cp:revision>
  <dcterms:created xsi:type="dcterms:W3CDTF">2021-06-27T09:44:28Z</dcterms:created>
  <dcterms:modified xsi:type="dcterms:W3CDTF">2021-10-28T10:00:52Z</dcterms:modified>
</cp:coreProperties>
</file>