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96" r:id="rId3"/>
    <p:sldId id="347" r:id="rId4"/>
    <p:sldId id="359" r:id="rId5"/>
    <p:sldId id="355" r:id="rId6"/>
    <p:sldId id="323" r:id="rId7"/>
    <p:sldId id="325" r:id="rId8"/>
    <p:sldId id="358" r:id="rId9"/>
    <p:sldId id="356" r:id="rId10"/>
    <p:sldId id="361" r:id="rId11"/>
    <p:sldId id="362" r:id="rId12"/>
    <p:sldId id="32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9B8"/>
    <a:srgbClr val="9A7CCA"/>
    <a:srgbClr val="9CC35D"/>
    <a:srgbClr val="FABC2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97" autoAdjust="0"/>
    <p:restoredTop sz="94660"/>
  </p:normalViewPr>
  <p:slideViewPr>
    <p:cSldViewPr snapToGrid="0">
      <p:cViewPr varScale="1">
        <p:scale>
          <a:sx n="68" d="100"/>
          <a:sy n="68" d="100"/>
        </p:scale>
        <p:origin x="224"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4716-4C46-4B2B-BF67-69C3AA8DC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034C87-A24D-4A9C-9AD4-FC6AC512A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CFC24B-02AE-48C6-9D31-8D5A8E5FF15A}"/>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5" name="Footer Placeholder 4">
            <a:extLst>
              <a:ext uri="{FF2B5EF4-FFF2-40B4-BE49-F238E27FC236}">
                <a16:creationId xmlns:a16="http://schemas.microsoft.com/office/drawing/2014/main" id="{9B77CDDC-A2EC-4EC1-A67E-36CECFCB0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F7C33D-C24C-490A-8468-6F22302A0361}"/>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420152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492B-1F0F-45CB-9D0B-D7C2994C08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19A8CB-FDC6-4BB1-AFBF-34DB73B0A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8D8B1A-FAC2-423B-B823-8B4B919FF76C}"/>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5" name="Footer Placeholder 4">
            <a:extLst>
              <a:ext uri="{FF2B5EF4-FFF2-40B4-BE49-F238E27FC236}">
                <a16:creationId xmlns:a16="http://schemas.microsoft.com/office/drawing/2014/main" id="{00055588-8F18-46D5-B731-99ED24E42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B52FF9-1DE6-49CC-9523-7C9A57A45F73}"/>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334715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943C7F-7EB4-4DD8-ABF3-C95935E2C3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87CA5A-9DF9-4911-8532-0C1514244E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46ABC8-8B5C-4BBA-BFDD-FA36F7DC6039}"/>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5" name="Footer Placeholder 4">
            <a:extLst>
              <a:ext uri="{FF2B5EF4-FFF2-40B4-BE49-F238E27FC236}">
                <a16:creationId xmlns:a16="http://schemas.microsoft.com/office/drawing/2014/main" id="{A3BF1071-D8BC-48FE-AE8A-384EB7A55E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DF159-9102-464D-9F6F-866ED92DEFA1}"/>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240647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EAEF-CD89-4C83-96B5-20591D98DB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3916DE-6136-45D6-A492-C03022375C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6103E4-24FE-48AC-83E1-BAE8591EA5FF}"/>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5" name="Footer Placeholder 4">
            <a:extLst>
              <a:ext uri="{FF2B5EF4-FFF2-40B4-BE49-F238E27FC236}">
                <a16:creationId xmlns:a16="http://schemas.microsoft.com/office/drawing/2014/main" id="{E605A185-CBB2-4E11-8F9C-F214F92BB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BB1A1D-2115-4113-A822-ABE3CE0714A5}"/>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123073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A55-DB42-4B8B-94FD-9886DD3AD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8EA8A6-F1E0-4638-9B96-D48AEF2BA9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D350A-0B94-4BDC-8E4E-A57108E2BC02}"/>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5" name="Footer Placeholder 4">
            <a:extLst>
              <a:ext uri="{FF2B5EF4-FFF2-40B4-BE49-F238E27FC236}">
                <a16:creationId xmlns:a16="http://schemas.microsoft.com/office/drawing/2014/main" id="{473D1B47-8216-484E-B232-F18FB19F88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AE135F-C76D-43DF-9085-8D4D9CABA76A}"/>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57497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DD07-3E8A-49FA-9E78-AF19DF90FB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D7D852-215C-4199-AF21-58C97E18F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5C55AF9-5D7E-464A-9CDD-A3CD2A38AE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E3E35E-D3F1-4E43-B23A-9482EA072B7A}"/>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6" name="Footer Placeholder 5">
            <a:extLst>
              <a:ext uri="{FF2B5EF4-FFF2-40B4-BE49-F238E27FC236}">
                <a16:creationId xmlns:a16="http://schemas.microsoft.com/office/drawing/2014/main" id="{7FA960B0-FC4B-41FB-B542-1838C5372E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B8D50B-C166-49F9-ABE3-86D19D029229}"/>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2536784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5709-5FDA-4AFF-9750-FB3177994E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5A84CD-DF62-4055-BA10-10D38AD79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2FA3D1-8548-466A-88C4-EACDBFC985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2849FA-D319-4C0A-BC6B-616C7E8421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9646FF-FD71-4DE0-B35E-924A1B77C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4489EC-9D2F-4EC3-B0EF-AA2E008A1BDE}"/>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8" name="Footer Placeholder 7">
            <a:extLst>
              <a:ext uri="{FF2B5EF4-FFF2-40B4-BE49-F238E27FC236}">
                <a16:creationId xmlns:a16="http://schemas.microsoft.com/office/drawing/2014/main" id="{70901E6D-F4CC-4ACD-8A25-479EE5B38B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9D9DB26-A171-4295-A8B9-AD2BA1CE7B1C}"/>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388997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2E3E-A312-4EAE-8B2E-C3803E9EB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446B7C-A0C2-4520-919B-9AD3A95FD490}"/>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4" name="Footer Placeholder 3">
            <a:extLst>
              <a:ext uri="{FF2B5EF4-FFF2-40B4-BE49-F238E27FC236}">
                <a16:creationId xmlns:a16="http://schemas.microsoft.com/office/drawing/2014/main" id="{403F04EB-03B8-40DE-94D2-FC1DA9F5FC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297594-5E97-41A1-83DB-8B69C589CA54}"/>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313743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6AEF9-085A-435D-A7D4-AEDECE7E60A3}"/>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3" name="Footer Placeholder 2">
            <a:extLst>
              <a:ext uri="{FF2B5EF4-FFF2-40B4-BE49-F238E27FC236}">
                <a16:creationId xmlns:a16="http://schemas.microsoft.com/office/drawing/2014/main" id="{017D51E8-187A-4305-B12A-823B01FD0D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FF8F87-5100-4C26-B0CB-E13AFC212950}"/>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3723550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71F2-9675-4604-95F3-6EB080FFB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AA3680-1F30-466C-9C64-8D1B111D1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63425E-5E9D-492D-B222-3DD75E74E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9AE9A-A8B3-41DE-999C-56AB824FAAD8}"/>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6" name="Footer Placeholder 5">
            <a:extLst>
              <a:ext uri="{FF2B5EF4-FFF2-40B4-BE49-F238E27FC236}">
                <a16:creationId xmlns:a16="http://schemas.microsoft.com/office/drawing/2014/main" id="{BB3BC838-7053-4A8E-A45E-B953715DD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A77B39-755E-4750-971C-24D29D3223D5}"/>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200147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1573-62AB-4E4C-8BDF-D892CF070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34B5C3-8DEA-437D-A48C-8E55FFD32C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19FC6EE-A65A-44BF-B810-6744632E1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43C62-ED7D-454A-ABAC-2AFCE50129BF}"/>
              </a:ext>
            </a:extLst>
          </p:cNvPr>
          <p:cNvSpPr>
            <a:spLocks noGrp="1"/>
          </p:cNvSpPr>
          <p:nvPr>
            <p:ph type="dt" sz="half" idx="10"/>
          </p:nvPr>
        </p:nvSpPr>
        <p:spPr/>
        <p:txBody>
          <a:bodyPr/>
          <a:lstStyle/>
          <a:p>
            <a:fld id="{E8EA82C7-A93D-433D-9953-2B637C308195}" type="datetimeFigureOut">
              <a:rPr lang="en-GB" smtClean="0"/>
              <a:t>03/06/2021</a:t>
            </a:fld>
            <a:endParaRPr lang="en-GB"/>
          </a:p>
        </p:txBody>
      </p:sp>
      <p:sp>
        <p:nvSpPr>
          <p:cNvPr id="6" name="Footer Placeholder 5">
            <a:extLst>
              <a:ext uri="{FF2B5EF4-FFF2-40B4-BE49-F238E27FC236}">
                <a16:creationId xmlns:a16="http://schemas.microsoft.com/office/drawing/2014/main" id="{56184685-6BD7-41E6-8165-A9177064E9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F63DE4-B398-4887-B526-7D7375F5E1B6}"/>
              </a:ext>
            </a:extLst>
          </p:cNvPr>
          <p:cNvSpPr>
            <a:spLocks noGrp="1"/>
          </p:cNvSpPr>
          <p:nvPr>
            <p:ph type="sldNum" sz="quarter" idx="12"/>
          </p:nvPr>
        </p:nvSpPr>
        <p:spPr/>
        <p:txBody>
          <a:bodyPr/>
          <a:lstStyle/>
          <a:p>
            <a:fld id="{A72398E9-E3D3-4926-B690-226B2C370BB1}" type="slidenum">
              <a:rPr lang="en-GB" smtClean="0"/>
              <a:t>‹#›</a:t>
            </a:fld>
            <a:endParaRPr lang="en-GB"/>
          </a:p>
        </p:txBody>
      </p:sp>
    </p:spTree>
    <p:extLst>
      <p:ext uri="{BB962C8B-B14F-4D97-AF65-F5344CB8AC3E}">
        <p14:creationId xmlns:p14="http://schemas.microsoft.com/office/powerpoint/2010/main" val="2429049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7FE7B4-C28C-47C3-900A-F3D2BA7D3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BDC8C9-835D-4183-8F19-3DB099339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F2F7C-7489-4E9B-9B0E-2711F5112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A82C7-A93D-433D-9953-2B637C308195}" type="datetimeFigureOut">
              <a:rPr lang="en-GB" smtClean="0"/>
              <a:t>03/06/2021</a:t>
            </a:fld>
            <a:endParaRPr lang="en-GB"/>
          </a:p>
        </p:txBody>
      </p:sp>
      <p:sp>
        <p:nvSpPr>
          <p:cNvPr id="5" name="Footer Placeholder 4">
            <a:extLst>
              <a:ext uri="{FF2B5EF4-FFF2-40B4-BE49-F238E27FC236}">
                <a16:creationId xmlns:a16="http://schemas.microsoft.com/office/drawing/2014/main" id="{059463AB-4691-456D-9449-FD214E3A2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CA487B-86EA-449B-A305-ED8BFFD88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398E9-E3D3-4926-B690-226B2C370BB1}" type="slidenum">
              <a:rPr lang="en-GB" smtClean="0"/>
              <a:t>‹#›</a:t>
            </a:fld>
            <a:endParaRPr lang="en-GB"/>
          </a:p>
        </p:txBody>
      </p:sp>
    </p:spTree>
    <p:extLst>
      <p:ext uri="{BB962C8B-B14F-4D97-AF65-F5344CB8AC3E}">
        <p14:creationId xmlns:p14="http://schemas.microsoft.com/office/powerpoint/2010/main" val="1060136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0C9EDD-2023-A641-BFE0-4376331306E9}"/>
              </a:ext>
            </a:extLst>
          </p:cNvPr>
          <p:cNvGrpSpPr/>
          <p:nvPr/>
        </p:nvGrpSpPr>
        <p:grpSpPr>
          <a:xfrm>
            <a:off x="439558" y="612645"/>
            <a:ext cx="11190221" cy="4460559"/>
            <a:chOff x="439558" y="612645"/>
            <a:chExt cx="11190221" cy="4460559"/>
          </a:xfrm>
        </p:grpSpPr>
        <p:grpSp>
          <p:nvGrpSpPr>
            <p:cNvPr id="14" name="Group 13">
              <a:extLst>
                <a:ext uri="{FF2B5EF4-FFF2-40B4-BE49-F238E27FC236}">
                  <a16:creationId xmlns:a16="http://schemas.microsoft.com/office/drawing/2014/main" id="{0D3D469A-E402-654F-9985-939376F6B5B5}"/>
                </a:ext>
              </a:extLst>
            </p:cNvPr>
            <p:cNvGrpSpPr/>
            <p:nvPr/>
          </p:nvGrpSpPr>
          <p:grpSpPr>
            <a:xfrm>
              <a:off x="439558" y="612646"/>
              <a:ext cx="7026114" cy="4460558"/>
              <a:chOff x="439558" y="612646"/>
              <a:chExt cx="7026114" cy="4460558"/>
            </a:xfrm>
          </p:grpSpPr>
          <p:sp>
            <p:nvSpPr>
              <p:cNvPr id="4" name="Title 1">
                <a:extLst>
                  <a:ext uri="{FF2B5EF4-FFF2-40B4-BE49-F238E27FC236}">
                    <a16:creationId xmlns:a16="http://schemas.microsoft.com/office/drawing/2014/main" id="{BD67B13F-6A57-0046-A78F-07418B3C80A3}"/>
                  </a:ext>
                </a:extLst>
              </p:cNvPr>
              <p:cNvSpPr txBox="1">
                <a:spLocks/>
              </p:cNvSpPr>
              <p:nvPr/>
            </p:nvSpPr>
            <p:spPr>
              <a:xfrm>
                <a:off x="439558" y="1350713"/>
                <a:ext cx="7026114"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dirty="0">
                    <a:latin typeface="FUTURA MEDIUM" panose="020B0602020204020303" pitchFamily="34" charset="-79"/>
                    <a:cs typeface="FUTURA MEDIUM" panose="020B0602020204020303" pitchFamily="34" charset="-79"/>
                  </a:rPr>
                  <a:t>Hey You!</a:t>
                </a:r>
              </a:p>
            </p:txBody>
          </p:sp>
          <p:sp>
            <p:nvSpPr>
              <p:cNvPr id="2" name="Rectangle 1">
                <a:extLst>
                  <a:ext uri="{FF2B5EF4-FFF2-40B4-BE49-F238E27FC236}">
                    <a16:creationId xmlns:a16="http://schemas.microsoft.com/office/drawing/2014/main" id="{FB8B7264-A45C-DE41-B28A-D4A1D935BFA1}"/>
                  </a:ext>
                </a:extLst>
              </p:cNvPr>
              <p:cNvSpPr/>
              <p:nvPr/>
            </p:nvSpPr>
            <p:spPr>
              <a:xfrm>
                <a:off x="483843" y="612646"/>
                <a:ext cx="2448812" cy="553998"/>
              </a:xfrm>
              <a:prstGeom prst="rect">
                <a:avLst/>
              </a:prstGeom>
            </p:spPr>
            <p:txBody>
              <a:bodyPr wrap="none">
                <a:spAutoFit/>
              </a:bodyPr>
              <a:lstStyle/>
              <a:p>
                <a:r>
                  <a:rPr lang="en-GB" sz="3000" b="1" dirty="0">
                    <a:solidFill>
                      <a:srgbClr val="0069B8"/>
                    </a:solidFill>
                    <a:latin typeface="FUTURA MEDIUM" panose="020B0602020204020303" pitchFamily="34" charset="-79"/>
                    <a:cs typeface="FUTURA MEDIUM" panose="020B0602020204020303" pitchFamily="34" charset="-79"/>
                  </a:rPr>
                  <a:t>KS1 Reading</a:t>
                </a:r>
              </a:p>
            </p:txBody>
          </p:sp>
          <p:sp>
            <p:nvSpPr>
              <p:cNvPr id="9" name="Title 1">
                <a:extLst>
                  <a:ext uri="{FF2B5EF4-FFF2-40B4-BE49-F238E27FC236}">
                    <a16:creationId xmlns:a16="http://schemas.microsoft.com/office/drawing/2014/main" id="{15D38E27-A65C-1944-B28A-04BD3DADBE81}"/>
                  </a:ext>
                </a:extLst>
              </p:cNvPr>
              <p:cNvSpPr txBox="1">
                <a:spLocks/>
              </p:cNvSpPr>
              <p:nvPr/>
            </p:nvSpPr>
            <p:spPr>
              <a:xfrm>
                <a:off x="439558" y="2528250"/>
                <a:ext cx="7026114" cy="4433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Futura Medium" panose="020B0602020204020303" pitchFamily="34" charset="-79"/>
                    <a:cs typeface="Futura Medium" panose="020B0602020204020303" pitchFamily="34" charset="-79"/>
                  </a:rPr>
                  <a:t>By</a:t>
                </a:r>
                <a:r>
                  <a:rPr lang="en-GB" sz="2000" b="1" dirty="0">
                    <a:latin typeface="FUTURA MEDIUM" panose="020B0602020204020303" pitchFamily="34" charset="-79"/>
                    <a:cs typeface="FUTURA MEDIUM" panose="020B0602020204020303" pitchFamily="34" charset="-79"/>
                  </a:rPr>
                  <a:t> </a:t>
                </a:r>
                <a:r>
                  <a:rPr lang="en-GB" sz="2000" b="1" dirty="0">
                    <a:solidFill>
                      <a:srgbClr val="0069B8"/>
                    </a:solidFill>
                    <a:latin typeface="FUTURA MEDIUM" panose="020B0602020204020303" pitchFamily="34" charset="-79"/>
                    <a:cs typeface="FUTURA MEDIUM" panose="020B0602020204020303" pitchFamily="34" charset="-79"/>
                  </a:rPr>
                  <a:t>Dapo Adeola </a:t>
                </a:r>
                <a:r>
                  <a:rPr lang="en-GB" sz="2000" dirty="0">
                    <a:latin typeface="Futura Medium" panose="020B0602020204020303" pitchFamily="34" charset="-79"/>
                    <a:cs typeface="Futura Medium" panose="020B0602020204020303" pitchFamily="34" charset="-79"/>
                  </a:rPr>
                  <a:t>and</a:t>
                </a:r>
                <a:r>
                  <a:rPr lang="en-GB" sz="2000" b="1" dirty="0">
                    <a:latin typeface="FUTURA MEDIUM" panose="020B0602020204020303" pitchFamily="34" charset="-79"/>
                    <a:cs typeface="FUTURA MEDIUM" panose="020B0602020204020303" pitchFamily="34" charset="-79"/>
                  </a:rPr>
                  <a:t> eighteen talented Black illustrators:</a:t>
                </a:r>
              </a:p>
            </p:txBody>
          </p:sp>
          <p:sp>
            <p:nvSpPr>
              <p:cNvPr id="10" name="Title 1">
                <a:extLst>
                  <a:ext uri="{FF2B5EF4-FFF2-40B4-BE49-F238E27FC236}">
                    <a16:creationId xmlns:a16="http://schemas.microsoft.com/office/drawing/2014/main" id="{F1D78C5D-560F-C443-8E0D-C5548E3E32A8}"/>
                  </a:ext>
                </a:extLst>
              </p:cNvPr>
              <p:cNvSpPr txBox="1">
                <a:spLocks/>
              </p:cNvSpPr>
              <p:nvPr/>
            </p:nvSpPr>
            <p:spPr>
              <a:xfrm>
                <a:off x="439558" y="2986420"/>
                <a:ext cx="2222619" cy="18122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800"/>
                  </a:lnSpc>
                </a:pPr>
                <a:r>
                  <a:rPr lang="en-GB" sz="2000" b="1" dirty="0">
                    <a:solidFill>
                      <a:srgbClr val="0069B8"/>
                    </a:solidFill>
                    <a:latin typeface="FUTURA MEDIUM" panose="020B0602020204020303" pitchFamily="34" charset="-79"/>
                    <a:cs typeface="FUTURA MEDIUM" panose="020B0602020204020303" pitchFamily="34" charset="-79"/>
                  </a:rPr>
                  <a:t>Alyissa Johnson</a:t>
                </a:r>
              </a:p>
              <a:p>
                <a:pPr>
                  <a:lnSpc>
                    <a:spcPts val="2800"/>
                  </a:lnSpc>
                </a:pPr>
                <a:r>
                  <a:rPr lang="en-GB" sz="2000" b="1" dirty="0">
                    <a:solidFill>
                      <a:srgbClr val="0069B8"/>
                    </a:solidFill>
                    <a:latin typeface="FUTURA MEDIUM" panose="020B0602020204020303" pitchFamily="34" charset="-79"/>
                    <a:cs typeface="FUTURA MEDIUM" panose="020B0602020204020303" pitchFamily="34" charset="-79"/>
                  </a:rPr>
                  <a:t>Jade Orlando</a:t>
                </a:r>
              </a:p>
              <a:p>
                <a:pPr>
                  <a:lnSpc>
                    <a:spcPts val="2800"/>
                  </a:lnSpc>
                </a:pPr>
                <a:r>
                  <a:rPr lang="en-GB" sz="2000" b="1" dirty="0">
                    <a:solidFill>
                      <a:srgbClr val="0069B8"/>
                    </a:solidFill>
                    <a:latin typeface="FUTURA MEDIUM" panose="020B0602020204020303" pitchFamily="34" charset="-79"/>
                    <a:cs typeface="FUTURA MEDIUM" panose="020B0602020204020303" pitchFamily="34" charset="-79"/>
                  </a:rPr>
                  <a:t>Reggie Brown</a:t>
                </a:r>
              </a:p>
              <a:p>
                <a:pPr>
                  <a:lnSpc>
                    <a:spcPts val="2800"/>
                  </a:lnSpc>
                </a:pPr>
                <a:r>
                  <a:rPr lang="en-GB" sz="2000" b="1" dirty="0">
                    <a:solidFill>
                      <a:srgbClr val="0069B8"/>
                    </a:solidFill>
                    <a:latin typeface="FUTURA MEDIUM" panose="020B0602020204020303" pitchFamily="34" charset="-79"/>
                    <a:cs typeface="FUTURA MEDIUM" panose="020B0602020204020303" pitchFamily="34" charset="-79"/>
                  </a:rPr>
                  <a:t>Chanté Timothy</a:t>
                </a:r>
              </a:p>
              <a:p>
                <a:pPr>
                  <a:lnSpc>
                    <a:spcPts val="2800"/>
                  </a:lnSpc>
                </a:pPr>
                <a:r>
                  <a:rPr lang="en-GB" sz="2000" b="1" dirty="0">
                    <a:solidFill>
                      <a:srgbClr val="0069B8"/>
                    </a:solidFill>
                    <a:latin typeface="FUTURA MEDIUM" panose="020B0602020204020303" pitchFamily="34" charset="-79"/>
                    <a:cs typeface="FUTURA MEDIUM" panose="020B0602020204020303" pitchFamily="34" charset="-79"/>
                  </a:rPr>
                  <a:t>Sharee Miller</a:t>
                </a:r>
              </a:p>
              <a:p>
                <a:pPr>
                  <a:lnSpc>
                    <a:spcPts val="2800"/>
                  </a:lnSpc>
                </a:pPr>
                <a:r>
                  <a:rPr lang="en-GB" sz="2000" b="1" dirty="0">
                    <a:solidFill>
                      <a:srgbClr val="0069B8"/>
                    </a:solidFill>
                    <a:latin typeface="FUTURA MEDIUM" panose="020B0602020204020303" pitchFamily="34" charset="-79"/>
                    <a:cs typeface="FUTURA MEDIUM" panose="020B0602020204020303" pitchFamily="34" charset="-79"/>
                  </a:rPr>
                  <a:t>Diane Ewen</a:t>
                </a:r>
              </a:p>
            </p:txBody>
          </p:sp>
          <p:sp>
            <p:nvSpPr>
              <p:cNvPr id="11" name="Title 1">
                <a:extLst>
                  <a:ext uri="{FF2B5EF4-FFF2-40B4-BE49-F238E27FC236}">
                    <a16:creationId xmlns:a16="http://schemas.microsoft.com/office/drawing/2014/main" id="{C6E4B7B2-46AA-284E-A219-36A98669059E}"/>
                  </a:ext>
                </a:extLst>
              </p:cNvPr>
              <p:cNvSpPr txBox="1">
                <a:spLocks/>
              </p:cNvSpPr>
              <p:nvPr/>
            </p:nvSpPr>
            <p:spPr>
              <a:xfrm>
                <a:off x="2610967" y="2982746"/>
                <a:ext cx="2415252" cy="2083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800"/>
                  </a:lnSpc>
                </a:pPr>
                <a:r>
                  <a:rPr lang="en-GB" sz="2000" b="1" dirty="0">
                    <a:solidFill>
                      <a:srgbClr val="0069B8"/>
                    </a:solidFill>
                    <a:latin typeface="Futura Medium" panose="020B0602020204020303" pitchFamily="34" charset="-79"/>
                    <a:cs typeface="Futura Medium" panose="020B0602020204020303" pitchFamily="34" charset="-79"/>
                  </a:rPr>
                  <a:t>Onyinye Iwu</a:t>
                </a:r>
              </a:p>
              <a:p>
                <a:pPr algn="ctr">
                  <a:lnSpc>
                    <a:spcPts val="2800"/>
                  </a:lnSpc>
                </a:pPr>
                <a:r>
                  <a:rPr lang="en-GB" sz="2000" b="1" dirty="0">
                    <a:solidFill>
                      <a:srgbClr val="0069B8"/>
                    </a:solidFill>
                    <a:latin typeface="Futura Medium" panose="020B0602020204020303" pitchFamily="34" charset="-79"/>
                    <a:cs typeface="Futura Medium" panose="020B0602020204020303" pitchFamily="34" charset="-79"/>
                  </a:rPr>
                  <a:t>Gladys Jose</a:t>
                </a:r>
              </a:p>
              <a:p>
                <a:pPr algn="ctr">
                  <a:lnSpc>
                    <a:spcPts val="2800"/>
                  </a:lnSpc>
                </a:pPr>
                <a:r>
                  <a:rPr lang="en-GB" sz="2000" b="1" dirty="0">
                    <a:solidFill>
                      <a:srgbClr val="0069B8"/>
                    </a:solidFill>
                    <a:latin typeface="Futura Medium" panose="020B0602020204020303" pitchFamily="34" charset="-79"/>
                    <a:cs typeface="Futura Medium" panose="020B0602020204020303" pitchFamily="34" charset="-79"/>
                  </a:rPr>
                  <a:t>Bex Glendining</a:t>
                </a:r>
              </a:p>
              <a:p>
                <a:pPr algn="ctr">
                  <a:lnSpc>
                    <a:spcPts val="2800"/>
                  </a:lnSpc>
                </a:pPr>
                <a:r>
                  <a:rPr lang="en-GB" sz="2000" b="1" dirty="0">
                    <a:solidFill>
                      <a:srgbClr val="0069B8"/>
                    </a:solidFill>
                    <a:latin typeface="Futura Medium" panose="020B0602020204020303" pitchFamily="34" charset="-79"/>
                    <a:cs typeface="Futura Medium" panose="020B0602020204020303" pitchFamily="34" charset="-79"/>
                  </a:rPr>
                  <a:t>Dunni Mustapha</a:t>
                </a:r>
              </a:p>
              <a:p>
                <a:pPr algn="ctr">
                  <a:lnSpc>
                    <a:spcPts val="2800"/>
                  </a:lnSpc>
                </a:pPr>
                <a:r>
                  <a:rPr lang="en-GB" sz="2000" b="1" dirty="0">
                    <a:solidFill>
                      <a:srgbClr val="0069B8"/>
                    </a:solidFill>
                    <a:latin typeface="Futura Medium" panose="020B0602020204020303" pitchFamily="34" charset="-79"/>
                    <a:cs typeface="Futura Medium" panose="020B0602020204020303" pitchFamily="34" charset="-79"/>
                  </a:rPr>
                  <a:t>Charlot Kristensen</a:t>
                </a:r>
              </a:p>
              <a:p>
                <a:pPr algn="ctr">
                  <a:lnSpc>
                    <a:spcPts val="2800"/>
                  </a:lnSpc>
                </a:pPr>
                <a:r>
                  <a:rPr lang="en-GB" sz="2000" b="1" dirty="0">
                    <a:solidFill>
                      <a:srgbClr val="0069B8"/>
                    </a:solidFill>
                    <a:latin typeface="Futura Medium" panose="020B0602020204020303" pitchFamily="34" charset="-79"/>
                    <a:cs typeface="Futura Medium" panose="020B0602020204020303" pitchFamily="34" charset="-79"/>
                  </a:rPr>
                  <a:t>Camilla Sucre</a:t>
                </a:r>
                <a:endParaRPr lang="en-GB" sz="2000" b="1" dirty="0">
                  <a:solidFill>
                    <a:srgbClr val="0069B8"/>
                  </a:solidFill>
                  <a:latin typeface="FUTURA MEDIUM" panose="020B0602020204020303" pitchFamily="34" charset="-79"/>
                  <a:cs typeface="FUTURA MEDIUM" panose="020B0602020204020303" pitchFamily="34" charset="-79"/>
                </a:endParaRPr>
              </a:p>
            </p:txBody>
          </p:sp>
          <p:sp>
            <p:nvSpPr>
              <p:cNvPr id="12" name="Title 1">
                <a:extLst>
                  <a:ext uri="{FF2B5EF4-FFF2-40B4-BE49-F238E27FC236}">
                    <a16:creationId xmlns:a16="http://schemas.microsoft.com/office/drawing/2014/main" id="{4F78B6D7-634F-914C-B706-3A1AF317B3B4}"/>
                  </a:ext>
                </a:extLst>
              </p:cNvPr>
              <p:cNvSpPr txBox="1">
                <a:spLocks/>
              </p:cNvSpPr>
              <p:nvPr/>
            </p:nvSpPr>
            <p:spPr>
              <a:xfrm>
                <a:off x="4992547" y="2989834"/>
                <a:ext cx="2239800" cy="2083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ts val="2800"/>
                  </a:lnSpc>
                </a:pPr>
                <a:r>
                  <a:rPr lang="en-GB" sz="2000" b="1" dirty="0">
                    <a:solidFill>
                      <a:srgbClr val="0069B8"/>
                    </a:solidFill>
                    <a:latin typeface="FUTURA MEDIUM" panose="020B0602020204020303" pitchFamily="34" charset="-79"/>
                    <a:cs typeface="FUTURA MEDIUM" panose="020B0602020204020303" pitchFamily="34" charset="-79"/>
                  </a:rPr>
                  <a:t>Jobe Anderson Joelle Avelino Nicole Miles Kingsley Nebechi Derick Brooks</a:t>
                </a:r>
              </a:p>
              <a:p>
                <a:pPr algn="r">
                  <a:lnSpc>
                    <a:spcPts val="2800"/>
                  </a:lnSpc>
                </a:pPr>
                <a:r>
                  <a:rPr lang="en-GB" sz="2000" b="1" dirty="0">
                    <a:solidFill>
                      <a:srgbClr val="0069B8"/>
                    </a:solidFill>
                    <a:latin typeface="FUTURA MEDIUM" panose="020B0602020204020303" pitchFamily="34" charset="-79"/>
                    <a:cs typeface="FUTURA MEDIUM" panose="020B0602020204020303" pitchFamily="34" charset="-79"/>
                  </a:rPr>
                  <a:t>Selom Sunu </a:t>
                </a:r>
              </a:p>
            </p:txBody>
          </p:sp>
        </p:grpSp>
        <p:grpSp>
          <p:nvGrpSpPr>
            <p:cNvPr id="15" name="Group 14">
              <a:extLst>
                <a:ext uri="{FF2B5EF4-FFF2-40B4-BE49-F238E27FC236}">
                  <a16:creationId xmlns:a16="http://schemas.microsoft.com/office/drawing/2014/main" id="{F11B249B-99F5-704F-B464-153D9DDC6419}"/>
                </a:ext>
              </a:extLst>
            </p:cNvPr>
            <p:cNvGrpSpPr/>
            <p:nvPr/>
          </p:nvGrpSpPr>
          <p:grpSpPr>
            <a:xfrm>
              <a:off x="7788673" y="612645"/>
              <a:ext cx="3841106" cy="4453721"/>
              <a:chOff x="7788673" y="612645"/>
              <a:chExt cx="3841106" cy="4453721"/>
            </a:xfrm>
          </p:grpSpPr>
          <p:grpSp>
            <p:nvGrpSpPr>
              <p:cNvPr id="8" name="Group 7">
                <a:extLst>
                  <a:ext uri="{FF2B5EF4-FFF2-40B4-BE49-F238E27FC236}">
                    <a16:creationId xmlns:a16="http://schemas.microsoft.com/office/drawing/2014/main" id="{C42E84BE-16CC-604B-A6F6-C821731A8C6F}"/>
                  </a:ext>
                </a:extLst>
              </p:cNvPr>
              <p:cNvGrpSpPr/>
              <p:nvPr/>
            </p:nvGrpSpPr>
            <p:grpSpPr>
              <a:xfrm>
                <a:off x="7963829" y="612646"/>
                <a:ext cx="3665950" cy="4453720"/>
                <a:chOff x="7963829" y="612646"/>
                <a:chExt cx="3665950" cy="4453720"/>
              </a:xfrm>
            </p:grpSpPr>
            <p:sp>
              <p:nvSpPr>
                <p:cNvPr id="6" name="Rectangle 5">
                  <a:extLst>
                    <a:ext uri="{FF2B5EF4-FFF2-40B4-BE49-F238E27FC236}">
                      <a16:creationId xmlns:a16="http://schemas.microsoft.com/office/drawing/2014/main" id="{AB5C37DA-3838-D045-9E2D-B590633CD3AB}"/>
                    </a:ext>
                  </a:extLst>
                </p:cNvPr>
                <p:cNvSpPr/>
                <p:nvPr/>
              </p:nvSpPr>
              <p:spPr>
                <a:xfrm>
                  <a:off x="8144935" y="788045"/>
                  <a:ext cx="3484844" cy="4278321"/>
                </a:xfrm>
                <a:prstGeom prst="rect">
                  <a:avLst/>
                </a:prstGeom>
                <a:solidFill>
                  <a:srgbClr val="FABC2F"/>
                </a:solidFill>
                <a:ln>
                  <a:solidFill>
                    <a:srgbClr val="FF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D2E0E1-9436-D242-BACF-48BC0F506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829" y="612646"/>
                  <a:ext cx="3484844" cy="4276854"/>
                </a:xfrm>
                <a:prstGeom prst="rect">
                  <a:avLst/>
                </a:prstGeom>
              </p:spPr>
            </p:pic>
          </p:grpSp>
          <p:sp>
            <p:nvSpPr>
              <p:cNvPr id="13" name="Rectangle 12">
                <a:extLst>
                  <a:ext uri="{FF2B5EF4-FFF2-40B4-BE49-F238E27FC236}">
                    <a16:creationId xmlns:a16="http://schemas.microsoft.com/office/drawing/2014/main" id="{F7BB2AD9-3C2B-BF44-BED3-D7E9FB708229}"/>
                  </a:ext>
                </a:extLst>
              </p:cNvPr>
              <p:cNvSpPr/>
              <p:nvPr/>
            </p:nvSpPr>
            <p:spPr>
              <a:xfrm rot="16200000">
                <a:off x="5712445" y="2688873"/>
                <a:ext cx="4344815" cy="192360"/>
              </a:xfrm>
              <a:prstGeom prst="rect">
                <a:avLst/>
              </a:prstGeom>
            </p:spPr>
            <p:txBody>
              <a:bodyPr wrap="square">
                <a:spAutoFit/>
              </a:bodyPr>
              <a:lstStyle/>
              <a:p>
                <a:r>
                  <a:rPr lang="en-GB" sz="650" dirty="0">
                    <a:latin typeface="Calibri" panose="020F0502020204030204" pitchFamily="34" charset="0"/>
                    <a:ea typeface="Calibri" panose="020F0502020204030204" pitchFamily="34" charset="0"/>
                    <a:cs typeface="Times New Roman" panose="02020603050405020304" pitchFamily="18" charset="0"/>
                  </a:rPr>
                  <a:t>Hey You! cover illustration © Dapo Adeola, 2021. Typography © Alyissa Johnson,  2021.</a:t>
                </a:r>
              </a:p>
            </p:txBody>
          </p:sp>
        </p:grpSp>
      </p:grpSp>
    </p:spTree>
    <p:extLst>
      <p:ext uri="{BB962C8B-B14F-4D97-AF65-F5344CB8AC3E}">
        <p14:creationId xmlns:p14="http://schemas.microsoft.com/office/powerpoint/2010/main" val="124670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CC35D"/>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D7E1551-8BB0-F24A-8E0D-18212C98D705}"/>
              </a:ext>
            </a:extLst>
          </p:cNvPr>
          <p:cNvGrpSpPr/>
          <p:nvPr/>
        </p:nvGrpSpPr>
        <p:grpSpPr>
          <a:xfrm>
            <a:off x="0" y="609142"/>
            <a:ext cx="12192000" cy="6248858"/>
            <a:chOff x="0" y="609142"/>
            <a:chExt cx="12192000" cy="6248858"/>
          </a:xfrm>
        </p:grpSpPr>
        <p:sp>
          <p:nvSpPr>
            <p:cNvPr id="18" name="TextBox 17">
              <a:extLst>
                <a:ext uri="{FF2B5EF4-FFF2-40B4-BE49-F238E27FC236}">
                  <a16:creationId xmlns:a16="http://schemas.microsoft.com/office/drawing/2014/main" id="{2AED34B7-754E-0E4F-844F-46A8245822C8}"/>
                </a:ext>
              </a:extLst>
            </p:cNvPr>
            <p:cNvSpPr txBox="1"/>
            <p:nvPr/>
          </p:nvSpPr>
          <p:spPr>
            <a:xfrm>
              <a:off x="470659" y="1869893"/>
              <a:ext cx="7312064" cy="2769989"/>
            </a:xfrm>
            <a:prstGeom prst="rect">
              <a:avLst/>
            </a:prstGeom>
            <a:noFill/>
          </p:spPr>
          <p:txBody>
            <a:bodyPr wrap="square" rtlCol="0">
              <a:spAutoFit/>
            </a:bodyPr>
            <a:lstStyle/>
            <a:p>
              <a:r>
                <a:rPr lang="en-GB" sz="2400" dirty="0">
                  <a:latin typeface="Futura Medium" panose="020B0602020204020303" pitchFamily="34" charset="-79"/>
                  <a:cs typeface="Futura Medium" panose="020B0602020204020303" pitchFamily="34" charset="-79"/>
                </a:rPr>
                <a:t>How do you feel now you’ve reached the end of the book?</a:t>
              </a:r>
            </a:p>
            <a:p>
              <a:endParaRPr lang="en-GB" sz="1000" dirty="0">
                <a:latin typeface="Futura Medium" panose="020B0602020204020303" pitchFamily="34" charset="-79"/>
                <a:cs typeface="Futura Medium" panose="020B0602020204020303" pitchFamily="34" charset="-79"/>
              </a:endParaRPr>
            </a:p>
            <a:p>
              <a:r>
                <a:rPr lang="en-GB" sz="2400" dirty="0">
                  <a:latin typeface="Futura Medium" panose="020B0602020204020303" pitchFamily="34" charset="-79"/>
                  <a:cs typeface="Futura Medium" panose="020B0602020204020303" pitchFamily="34" charset="-79"/>
                </a:rPr>
                <a:t>Can you think of a word to describe your feelings?</a:t>
              </a:r>
            </a:p>
            <a:p>
              <a:endParaRPr lang="en-GB" sz="1000" dirty="0">
                <a:latin typeface="Futura Medium" panose="020B0602020204020303" pitchFamily="34" charset="-79"/>
                <a:cs typeface="Futura Medium" panose="020B0602020204020303" pitchFamily="34" charset="-79"/>
              </a:endParaRPr>
            </a:p>
            <a:p>
              <a:r>
                <a:rPr lang="en-GB" sz="2400" dirty="0">
                  <a:latin typeface="Futura Medium" panose="020B0602020204020303" pitchFamily="34" charset="-79"/>
                  <a:cs typeface="Futura Medium" panose="020B0602020204020303" pitchFamily="34" charset="-79"/>
                </a:rPr>
                <a:t>Can you put your thoughts and feelings into a couple of sentences and share it with your friends?</a:t>
              </a:r>
            </a:p>
            <a:p>
              <a:endParaRPr lang="en-GB" sz="1000" dirty="0">
                <a:latin typeface="Futura Medium" panose="020B0602020204020303" pitchFamily="34" charset="-79"/>
                <a:cs typeface="Futura Medium" panose="020B0602020204020303" pitchFamily="34" charset="-79"/>
              </a:endParaRPr>
            </a:p>
            <a:p>
              <a:r>
                <a:rPr lang="en-GB" sz="2400" i="1" dirty="0">
                  <a:latin typeface="Futura Medium" panose="020B0602020204020303" pitchFamily="34" charset="-79"/>
                  <a:cs typeface="Futura Medium" panose="020B0602020204020303" pitchFamily="34" charset="-79"/>
                </a:rPr>
                <a:t>Look at the word bank below to help you.</a:t>
              </a:r>
            </a:p>
          </p:txBody>
        </p:sp>
        <p:sp>
          <p:nvSpPr>
            <p:cNvPr id="12" name="TextBox 11">
              <a:extLst>
                <a:ext uri="{FF2B5EF4-FFF2-40B4-BE49-F238E27FC236}">
                  <a16:creationId xmlns:a16="http://schemas.microsoft.com/office/drawing/2014/main" id="{AD824D2E-83FE-C840-9FBF-230C119B5B44}"/>
                </a:ext>
              </a:extLst>
            </p:cNvPr>
            <p:cNvSpPr txBox="1"/>
            <p:nvPr/>
          </p:nvSpPr>
          <p:spPr>
            <a:xfrm>
              <a:off x="0" y="5313731"/>
              <a:ext cx="12192000" cy="1544269"/>
            </a:xfrm>
            <a:prstGeom prst="rect">
              <a:avLst/>
            </a:prstGeom>
            <a:solidFill>
              <a:srgbClr val="0069B8"/>
            </a:solidFill>
            <a:ln>
              <a:solidFill>
                <a:srgbClr val="9CC35D"/>
              </a:solidFill>
            </a:ln>
          </p:spPr>
          <p:txBody>
            <a:bodyPr wrap="square" rtlCol="0">
              <a:spAutoFit/>
            </a:bodyPr>
            <a:lstStyle/>
            <a:p>
              <a:pPr algn="ctr">
                <a:lnSpc>
                  <a:spcPct val="150000"/>
                </a:lnSpc>
              </a:pPr>
              <a:endParaRPr lang="en-GB" dirty="0">
                <a:latin typeface="Futura Medium" panose="020B0602020204020303" pitchFamily="34" charset="-79"/>
                <a:cs typeface="Futura Medium" panose="020B0602020204020303" pitchFamily="34" charset="-79"/>
              </a:endParaRPr>
            </a:p>
            <a:p>
              <a:pPr algn="ctr">
                <a:lnSpc>
                  <a:spcPct val="150000"/>
                </a:lnSpc>
              </a:pPr>
              <a:endParaRPr lang="en-GB" sz="1100" dirty="0">
                <a:latin typeface="Futura Medium" panose="020B0602020204020303" pitchFamily="34" charset="-79"/>
                <a:cs typeface="Futura Medium" panose="020B0602020204020303" pitchFamily="34" charset="-79"/>
              </a:endParaRPr>
            </a:p>
            <a:p>
              <a:pPr algn="ctr">
                <a:lnSpc>
                  <a:spcPct val="150000"/>
                </a:lnSpc>
              </a:pPr>
              <a:endParaRPr lang="en-GB" dirty="0">
                <a:latin typeface="Futura Medium" panose="020B0602020204020303" pitchFamily="34" charset="-79"/>
                <a:cs typeface="Futura Medium" panose="020B0602020204020303" pitchFamily="34" charset="-79"/>
              </a:endParaRPr>
            </a:p>
            <a:p>
              <a:pPr algn="ctr">
                <a:lnSpc>
                  <a:spcPct val="150000"/>
                </a:lnSpc>
              </a:pPr>
              <a:endParaRPr lang="en-GB" dirty="0">
                <a:latin typeface="Futura Medium" panose="020B0602020204020303" pitchFamily="34" charset="-79"/>
                <a:cs typeface="Futura Medium" panose="020B0602020204020303" pitchFamily="34" charset="-79"/>
              </a:endParaRPr>
            </a:p>
          </p:txBody>
        </p:sp>
        <p:grpSp>
          <p:nvGrpSpPr>
            <p:cNvPr id="11" name="Group 10">
              <a:extLst>
                <a:ext uri="{FF2B5EF4-FFF2-40B4-BE49-F238E27FC236}">
                  <a16:creationId xmlns:a16="http://schemas.microsoft.com/office/drawing/2014/main" id="{0DF41E9A-9353-0C40-869C-C89661F3CDC5}"/>
                </a:ext>
              </a:extLst>
            </p:cNvPr>
            <p:cNvGrpSpPr/>
            <p:nvPr/>
          </p:nvGrpSpPr>
          <p:grpSpPr>
            <a:xfrm>
              <a:off x="7789087" y="612645"/>
              <a:ext cx="3840692" cy="4453721"/>
              <a:chOff x="7789087" y="612645"/>
              <a:chExt cx="3840692" cy="4453721"/>
            </a:xfrm>
          </p:grpSpPr>
          <p:grpSp>
            <p:nvGrpSpPr>
              <p:cNvPr id="13" name="Group 12">
                <a:extLst>
                  <a:ext uri="{FF2B5EF4-FFF2-40B4-BE49-F238E27FC236}">
                    <a16:creationId xmlns:a16="http://schemas.microsoft.com/office/drawing/2014/main" id="{E964D43E-63B0-0241-9D7E-F2227D6E3F2F}"/>
                  </a:ext>
                </a:extLst>
              </p:cNvPr>
              <p:cNvGrpSpPr/>
              <p:nvPr/>
            </p:nvGrpSpPr>
            <p:grpSpPr>
              <a:xfrm>
                <a:off x="7963829" y="612646"/>
                <a:ext cx="3665950" cy="4453720"/>
                <a:chOff x="7963829" y="612646"/>
                <a:chExt cx="3665950" cy="4453720"/>
              </a:xfrm>
            </p:grpSpPr>
            <p:sp>
              <p:nvSpPr>
                <p:cNvPr id="15" name="Rectangle 14">
                  <a:extLst>
                    <a:ext uri="{FF2B5EF4-FFF2-40B4-BE49-F238E27FC236}">
                      <a16:creationId xmlns:a16="http://schemas.microsoft.com/office/drawing/2014/main" id="{A92E1EA9-B2BA-DD4E-8CAB-4969812192A2}"/>
                    </a:ext>
                  </a:extLst>
                </p:cNvPr>
                <p:cNvSpPr/>
                <p:nvPr/>
              </p:nvSpPr>
              <p:spPr>
                <a:xfrm>
                  <a:off x="8144935" y="788045"/>
                  <a:ext cx="3484844" cy="4278321"/>
                </a:xfrm>
                <a:prstGeom prst="rect">
                  <a:avLst/>
                </a:prstGeom>
                <a:solidFill>
                  <a:srgbClr val="FABC2F"/>
                </a:solidFill>
                <a:ln>
                  <a:solidFill>
                    <a:srgbClr val="FF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3D4200B-9C9F-FC4C-9F80-706DC0261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829" y="612646"/>
                  <a:ext cx="3484844" cy="4276854"/>
                </a:xfrm>
                <a:prstGeom prst="rect">
                  <a:avLst/>
                </a:prstGeom>
              </p:spPr>
            </p:pic>
          </p:grpSp>
          <p:sp>
            <p:nvSpPr>
              <p:cNvPr id="14" name="Rectangle 13">
                <a:extLst>
                  <a:ext uri="{FF2B5EF4-FFF2-40B4-BE49-F238E27FC236}">
                    <a16:creationId xmlns:a16="http://schemas.microsoft.com/office/drawing/2014/main" id="{2D686128-23DE-5048-94EF-B8A65AA72DFE}"/>
                  </a:ext>
                </a:extLst>
              </p:cNvPr>
              <p:cNvSpPr/>
              <p:nvPr/>
            </p:nvSpPr>
            <p:spPr>
              <a:xfrm rot="16200000">
                <a:off x="5712859" y="2688873"/>
                <a:ext cx="4344815" cy="192360"/>
              </a:xfrm>
              <a:prstGeom prst="rect">
                <a:avLst/>
              </a:prstGeom>
            </p:spPr>
            <p:txBody>
              <a:bodyPr wrap="square">
                <a:spAutoFit/>
              </a:bodyPr>
              <a:lstStyle/>
              <a:p>
                <a:r>
                  <a:rPr lang="en-GB" sz="650" dirty="0">
                    <a:latin typeface="Calibri" panose="020F0502020204030204" pitchFamily="34" charset="0"/>
                    <a:ea typeface="Calibri" panose="020F0502020204030204" pitchFamily="34" charset="0"/>
                    <a:cs typeface="Times New Roman" panose="02020603050405020304" pitchFamily="18" charset="0"/>
                  </a:rPr>
                  <a:t>Hey You! cover illustration © Dapo Adeola, 2021. Typography © Alyissa Johnson,  2021.</a:t>
                </a:r>
              </a:p>
            </p:txBody>
          </p:sp>
        </p:grpSp>
        <p:sp>
          <p:nvSpPr>
            <p:cNvPr id="17" name="Title 1">
              <a:extLst>
                <a:ext uri="{FF2B5EF4-FFF2-40B4-BE49-F238E27FC236}">
                  <a16:creationId xmlns:a16="http://schemas.microsoft.com/office/drawing/2014/main" id="{93EEB6E0-8719-4F49-B015-1B7FCC9D91CA}"/>
                </a:ext>
              </a:extLst>
            </p:cNvPr>
            <p:cNvSpPr txBox="1">
              <a:spLocks/>
            </p:cNvSpPr>
            <p:nvPr/>
          </p:nvSpPr>
          <p:spPr>
            <a:xfrm>
              <a:off x="439557" y="609142"/>
              <a:ext cx="9397139"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dirty="0">
                  <a:latin typeface="FUTURA MEDIUM" panose="020B0602020204020303" pitchFamily="34" charset="-79"/>
                  <a:cs typeface="FUTURA MEDIUM" panose="020B0602020204020303" pitchFamily="34" charset="-79"/>
                </a:rPr>
                <a:t>Reflection</a:t>
              </a:r>
            </a:p>
          </p:txBody>
        </p:sp>
        <p:sp>
          <p:nvSpPr>
            <p:cNvPr id="2" name="Rectangle 1">
              <a:extLst>
                <a:ext uri="{FF2B5EF4-FFF2-40B4-BE49-F238E27FC236}">
                  <a16:creationId xmlns:a16="http://schemas.microsoft.com/office/drawing/2014/main" id="{413498CC-94F6-674C-99D6-F7D490F709CD}"/>
                </a:ext>
              </a:extLst>
            </p:cNvPr>
            <p:cNvSpPr/>
            <p:nvPr/>
          </p:nvSpPr>
          <p:spPr>
            <a:xfrm>
              <a:off x="142227" y="5946649"/>
              <a:ext cx="1221616"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thoughtful</a:t>
              </a:r>
              <a:endParaRPr lang="en-US" dirty="0"/>
            </a:p>
          </p:txBody>
        </p:sp>
        <p:sp>
          <p:nvSpPr>
            <p:cNvPr id="3" name="Rectangle 2">
              <a:extLst>
                <a:ext uri="{FF2B5EF4-FFF2-40B4-BE49-F238E27FC236}">
                  <a16:creationId xmlns:a16="http://schemas.microsoft.com/office/drawing/2014/main" id="{FF7508D6-C7AE-1D48-AB63-FFCE81D838AE}"/>
                </a:ext>
              </a:extLst>
            </p:cNvPr>
            <p:cNvSpPr/>
            <p:nvPr/>
          </p:nvSpPr>
          <p:spPr>
            <a:xfrm>
              <a:off x="1409072" y="6333452"/>
              <a:ext cx="968534" cy="459357"/>
            </a:xfrm>
            <a:prstGeom prst="rect">
              <a:avLst/>
            </a:prstGeom>
          </p:spPr>
          <p:txBody>
            <a:bodyPr wrap="none">
              <a:spAutoFit/>
            </a:bodyPr>
            <a:lstStyle/>
            <a:p>
              <a:pPr algn="ctr">
                <a:lnSpc>
                  <a:spcPct val="150000"/>
                </a:lnSpc>
              </a:pPr>
              <a:r>
                <a:rPr lang="en-GB" dirty="0">
                  <a:latin typeface="Futura Medium" panose="020B0602020204020303" pitchFamily="34" charset="-79"/>
                  <a:cs typeface="Futura Medium" panose="020B0602020204020303" pitchFamily="34" charset="-79"/>
                </a:rPr>
                <a:t>hopeful</a:t>
              </a:r>
            </a:p>
          </p:txBody>
        </p:sp>
        <p:sp>
          <p:nvSpPr>
            <p:cNvPr id="4" name="Rectangle 3">
              <a:extLst>
                <a:ext uri="{FF2B5EF4-FFF2-40B4-BE49-F238E27FC236}">
                  <a16:creationId xmlns:a16="http://schemas.microsoft.com/office/drawing/2014/main" id="{6E95F539-4E38-7C4F-961D-FB388D39E37D}"/>
                </a:ext>
              </a:extLst>
            </p:cNvPr>
            <p:cNvSpPr/>
            <p:nvPr/>
          </p:nvSpPr>
          <p:spPr>
            <a:xfrm>
              <a:off x="2636974" y="5946649"/>
              <a:ext cx="845040"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happy</a:t>
              </a:r>
              <a:endParaRPr lang="en-US" dirty="0"/>
            </a:p>
          </p:txBody>
        </p:sp>
        <p:sp>
          <p:nvSpPr>
            <p:cNvPr id="5" name="Rectangle 4">
              <a:extLst>
                <a:ext uri="{FF2B5EF4-FFF2-40B4-BE49-F238E27FC236}">
                  <a16:creationId xmlns:a16="http://schemas.microsoft.com/office/drawing/2014/main" id="{B3BBED04-8123-5947-AF1A-99F6EA9CBBD1}"/>
                </a:ext>
              </a:extLst>
            </p:cNvPr>
            <p:cNvSpPr/>
            <p:nvPr/>
          </p:nvSpPr>
          <p:spPr>
            <a:xfrm>
              <a:off x="9470182" y="6391522"/>
              <a:ext cx="553357"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sad</a:t>
              </a:r>
              <a:endParaRPr lang="en-US" dirty="0"/>
            </a:p>
          </p:txBody>
        </p:sp>
        <p:sp>
          <p:nvSpPr>
            <p:cNvPr id="6" name="Rectangle 5">
              <a:extLst>
                <a:ext uri="{FF2B5EF4-FFF2-40B4-BE49-F238E27FC236}">
                  <a16:creationId xmlns:a16="http://schemas.microsoft.com/office/drawing/2014/main" id="{332E347F-4E9F-2849-984F-6B3902EF2209}"/>
                </a:ext>
              </a:extLst>
            </p:cNvPr>
            <p:cNvSpPr/>
            <p:nvPr/>
          </p:nvSpPr>
          <p:spPr>
            <a:xfrm>
              <a:off x="5017546" y="5962742"/>
              <a:ext cx="907621"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special</a:t>
              </a:r>
              <a:endParaRPr lang="en-US" dirty="0"/>
            </a:p>
          </p:txBody>
        </p:sp>
        <p:sp>
          <p:nvSpPr>
            <p:cNvPr id="7" name="Rectangle 6">
              <a:extLst>
                <a:ext uri="{FF2B5EF4-FFF2-40B4-BE49-F238E27FC236}">
                  <a16:creationId xmlns:a16="http://schemas.microsoft.com/office/drawing/2014/main" id="{F6D3DE72-FE1B-D448-BDB4-35A3A29C5F43}"/>
                </a:ext>
              </a:extLst>
            </p:cNvPr>
            <p:cNvSpPr/>
            <p:nvPr/>
          </p:nvSpPr>
          <p:spPr>
            <a:xfrm>
              <a:off x="5972904" y="6410568"/>
              <a:ext cx="887744"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unique</a:t>
              </a:r>
              <a:endParaRPr lang="en-US" dirty="0"/>
            </a:p>
          </p:txBody>
        </p:sp>
        <p:sp>
          <p:nvSpPr>
            <p:cNvPr id="8" name="Rectangle 7">
              <a:extLst>
                <a:ext uri="{FF2B5EF4-FFF2-40B4-BE49-F238E27FC236}">
                  <a16:creationId xmlns:a16="http://schemas.microsoft.com/office/drawing/2014/main" id="{687F1A6F-CE9C-FB4E-A16C-FA90EC39FE43}"/>
                </a:ext>
              </a:extLst>
            </p:cNvPr>
            <p:cNvSpPr/>
            <p:nvPr/>
          </p:nvSpPr>
          <p:spPr>
            <a:xfrm>
              <a:off x="6996862" y="5946649"/>
              <a:ext cx="754758"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loved</a:t>
              </a:r>
              <a:endParaRPr lang="en-US" dirty="0"/>
            </a:p>
          </p:txBody>
        </p:sp>
        <p:sp>
          <p:nvSpPr>
            <p:cNvPr id="19" name="Rectangle 18">
              <a:extLst>
                <a:ext uri="{FF2B5EF4-FFF2-40B4-BE49-F238E27FC236}">
                  <a16:creationId xmlns:a16="http://schemas.microsoft.com/office/drawing/2014/main" id="{26357118-4842-6F4D-9321-7493481FBE48}"/>
                </a:ext>
              </a:extLst>
            </p:cNvPr>
            <p:cNvSpPr/>
            <p:nvPr/>
          </p:nvSpPr>
          <p:spPr>
            <a:xfrm>
              <a:off x="7751620" y="6423477"/>
              <a:ext cx="1236557"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wonderful</a:t>
              </a:r>
              <a:endParaRPr lang="en-US" dirty="0"/>
            </a:p>
          </p:txBody>
        </p:sp>
        <p:sp>
          <p:nvSpPr>
            <p:cNvPr id="20" name="Rectangle 19">
              <a:extLst>
                <a:ext uri="{FF2B5EF4-FFF2-40B4-BE49-F238E27FC236}">
                  <a16:creationId xmlns:a16="http://schemas.microsoft.com/office/drawing/2014/main" id="{12450A34-7F16-3241-8DE8-26F1A67E54CC}"/>
                </a:ext>
              </a:extLst>
            </p:cNvPr>
            <p:cNvSpPr/>
            <p:nvPr/>
          </p:nvSpPr>
          <p:spPr>
            <a:xfrm>
              <a:off x="11054934" y="6365995"/>
              <a:ext cx="1085554"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beautiful</a:t>
              </a:r>
              <a:endParaRPr lang="en-US" dirty="0"/>
            </a:p>
          </p:txBody>
        </p:sp>
        <p:sp>
          <p:nvSpPr>
            <p:cNvPr id="22" name="Rectangle 21">
              <a:extLst>
                <a:ext uri="{FF2B5EF4-FFF2-40B4-BE49-F238E27FC236}">
                  <a16:creationId xmlns:a16="http://schemas.microsoft.com/office/drawing/2014/main" id="{9CF498A4-96BC-774F-807C-3DEF50FC1CD7}"/>
                </a:ext>
              </a:extLst>
            </p:cNvPr>
            <p:cNvSpPr/>
            <p:nvPr/>
          </p:nvSpPr>
          <p:spPr>
            <a:xfrm>
              <a:off x="9470182" y="5428024"/>
              <a:ext cx="1106200"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powerful</a:t>
              </a:r>
              <a:endParaRPr lang="en-US" dirty="0"/>
            </a:p>
          </p:txBody>
        </p:sp>
        <p:sp>
          <p:nvSpPr>
            <p:cNvPr id="23" name="Rectangle 22">
              <a:extLst>
                <a:ext uri="{FF2B5EF4-FFF2-40B4-BE49-F238E27FC236}">
                  <a16:creationId xmlns:a16="http://schemas.microsoft.com/office/drawing/2014/main" id="{E5DB772E-8E13-1442-B7FE-B66747415B3A}"/>
                </a:ext>
              </a:extLst>
            </p:cNvPr>
            <p:cNvSpPr/>
            <p:nvPr/>
          </p:nvSpPr>
          <p:spPr>
            <a:xfrm>
              <a:off x="7837703" y="5434368"/>
              <a:ext cx="925510"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curious</a:t>
              </a:r>
              <a:endParaRPr lang="en-US" dirty="0"/>
            </a:p>
          </p:txBody>
        </p:sp>
        <p:sp>
          <p:nvSpPr>
            <p:cNvPr id="24" name="Rectangle 23">
              <a:extLst>
                <a:ext uri="{FF2B5EF4-FFF2-40B4-BE49-F238E27FC236}">
                  <a16:creationId xmlns:a16="http://schemas.microsoft.com/office/drawing/2014/main" id="{AA17F757-D96F-0244-9188-F70523B0388B}"/>
                </a:ext>
              </a:extLst>
            </p:cNvPr>
            <p:cNvSpPr/>
            <p:nvPr/>
          </p:nvSpPr>
          <p:spPr>
            <a:xfrm>
              <a:off x="5973303" y="5434368"/>
              <a:ext cx="595035"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free</a:t>
              </a:r>
              <a:endParaRPr lang="en-US" dirty="0"/>
            </a:p>
          </p:txBody>
        </p:sp>
        <p:sp>
          <p:nvSpPr>
            <p:cNvPr id="25" name="Rectangle 24">
              <a:extLst>
                <a:ext uri="{FF2B5EF4-FFF2-40B4-BE49-F238E27FC236}">
                  <a16:creationId xmlns:a16="http://schemas.microsoft.com/office/drawing/2014/main" id="{5667E7F4-DF74-F14A-BB13-8A8D4E1D5B45}"/>
                </a:ext>
              </a:extLst>
            </p:cNvPr>
            <p:cNvSpPr/>
            <p:nvPr/>
          </p:nvSpPr>
          <p:spPr>
            <a:xfrm>
              <a:off x="1199037" y="5436817"/>
              <a:ext cx="1449820"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comfortable</a:t>
              </a:r>
              <a:endParaRPr lang="en-US" dirty="0"/>
            </a:p>
          </p:txBody>
        </p:sp>
        <p:sp>
          <p:nvSpPr>
            <p:cNvPr id="26" name="Rectangle 25">
              <a:extLst>
                <a:ext uri="{FF2B5EF4-FFF2-40B4-BE49-F238E27FC236}">
                  <a16:creationId xmlns:a16="http://schemas.microsoft.com/office/drawing/2014/main" id="{555F5EE2-0C5C-8548-ABC6-67C1DADE222A}"/>
                </a:ext>
              </a:extLst>
            </p:cNvPr>
            <p:cNvSpPr/>
            <p:nvPr/>
          </p:nvSpPr>
          <p:spPr>
            <a:xfrm>
              <a:off x="3502173" y="5436817"/>
              <a:ext cx="1701491"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uncomfortable</a:t>
              </a:r>
              <a:endParaRPr lang="en-US" dirty="0"/>
            </a:p>
          </p:txBody>
        </p:sp>
        <p:sp>
          <p:nvSpPr>
            <p:cNvPr id="27" name="Rectangle 26">
              <a:extLst>
                <a:ext uri="{FF2B5EF4-FFF2-40B4-BE49-F238E27FC236}">
                  <a16:creationId xmlns:a16="http://schemas.microsoft.com/office/drawing/2014/main" id="{0FA3F9C5-CEBF-DD41-B075-004E7AF12728}"/>
                </a:ext>
              </a:extLst>
            </p:cNvPr>
            <p:cNvSpPr/>
            <p:nvPr/>
          </p:nvSpPr>
          <p:spPr>
            <a:xfrm>
              <a:off x="8637658" y="5937069"/>
              <a:ext cx="809389"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proud</a:t>
              </a:r>
              <a:endParaRPr lang="en-US" dirty="0"/>
            </a:p>
          </p:txBody>
        </p:sp>
        <p:sp>
          <p:nvSpPr>
            <p:cNvPr id="28" name="Rectangle 27">
              <a:extLst>
                <a:ext uri="{FF2B5EF4-FFF2-40B4-BE49-F238E27FC236}">
                  <a16:creationId xmlns:a16="http://schemas.microsoft.com/office/drawing/2014/main" id="{EA47A570-8E1D-B846-8A6E-8EAA9CA246AE}"/>
                </a:ext>
              </a:extLst>
            </p:cNvPr>
            <p:cNvSpPr/>
            <p:nvPr/>
          </p:nvSpPr>
          <p:spPr>
            <a:xfrm>
              <a:off x="10106956" y="5946649"/>
              <a:ext cx="1425134"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empowered</a:t>
              </a:r>
              <a:endParaRPr lang="en-US" dirty="0"/>
            </a:p>
          </p:txBody>
        </p:sp>
        <p:sp>
          <p:nvSpPr>
            <p:cNvPr id="29" name="Rectangle 28">
              <a:extLst>
                <a:ext uri="{FF2B5EF4-FFF2-40B4-BE49-F238E27FC236}">
                  <a16:creationId xmlns:a16="http://schemas.microsoft.com/office/drawing/2014/main" id="{A9E571F6-7221-274E-BC83-6A83B86E2161}"/>
                </a:ext>
              </a:extLst>
            </p:cNvPr>
            <p:cNvSpPr/>
            <p:nvPr/>
          </p:nvSpPr>
          <p:spPr>
            <a:xfrm>
              <a:off x="3393088" y="6423477"/>
              <a:ext cx="1405000" cy="369332"/>
            </a:xfrm>
            <a:prstGeom prst="rect">
              <a:avLst/>
            </a:prstGeom>
          </p:spPr>
          <p:txBody>
            <a:bodyPr wrap="none">
              <a:spAutoFit/>
            </a:bodyPr>
            <a:lstStyle/>
            <a:p>
              <a:r>
                <a:rPr lang="en-GB" dirty="0">
                  <a:latin typeface="Futura Medium" panose="020B0602020204020303" pitchFamily="34" charset="-79"/>
                  <a:cs typeface="Futura Medium" panose="020B0602020204020303" pitchFamily="34" charset="-79"/>
                </a:rPr>
                <a:t>enlightened</a:t>
              </a:r>
              <a:endParaRPr lang="en-US" dirty="0"/>
            </a:p>
          </p:txBody>
        </p:sp>
      </p:grpSp>
    </p:spTree>
    <p:extLst>
      <p:ext uri="{BB962C8B-B14F-4D97-AF65-F5344CB8AC3E}">
        <p14:creationId xmlns:p14="http://schemas.microsoft.com/office/powerpoint/2010/main" val="253127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0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56E221-A56C-9749-83E1-ECEFABE64CF7}"/>
              </a:ext>
            </a:extLst>
          </p:cNvPr>
          <p:cNvSpPr txBox="1">
            <a:spLocks/>
          </p:cNvSpPr>
          <p:nvPr/>
        </p:nvSpPr>
        <p:spPr>
          <a:xfrm>
            <a:off x="4516943" y="3034267"/>
            <a:ext cx="3158113" cy="3947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0069B8"/>
                </a:solidFill>
                <a:latin typeface="Futura Medium" panose="020B0602020204020303" pitchFamily="34" charset="-79"/>
                <a:cs typeface="Futura Medium" panose="020B0602020204020303" pitchFamily="34" charset="-79"/>
              </a:rPr>
              <a:t>penguin.co.uk/litincolour</a:t>
            </a:r>
          </a:p>
        </p:txBody>
      </p:sp>
    </p:spTree>
    <p:extLst>
      <p:ext uri="{BB962C8B-B14F-4D97-AF65-F5344CB8AC3E}">
        <p14:creationId xmlns:p14="http://schemas.microsoft.com/office/powerpoint/2010/main" val="234362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C35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6B1772-F566-B04E-A70F-0951B0316E22}"/>
              </a:ext>
            </a:extLst>
          </p:cNvPr>
          <p:cNvGrpSpPr/>
          <p:nvPr/>
        </p:nvGrpSpPr>
        <p:grpSpPr>
          <a:xfrm>
            <a:off x="439556" y="423613"/>
            <a:ext cx="11190223" cy="5600963"/>
            <a:chOff x="439556" y="423613"/>
            <a:chExt cx="11190223" cy="5600963"/>
          </a:xfrm>
        </p:grpSpPr>
        <p:sp>
          <p:nvSpPr>
            <p:cNvPr id="2" name="TextBox 1">
              <a:extLst>
                <a:ext uri="{FF2B5EF4-FFF2-40B4-BE49-F238E27FC236}">
                  <a16:creationId xmlns:a16="http://schemas.microsoft.com/office/drawing/2014/main" id="{7F466AAF-CAB8-9843-AB8D-BD933ED03670}"/>
                </a:ext>
              </a:extLst>
            </p:cNvPr>
            <p:cNvSpPr txBox="1"/>
            <p:nvPr/>
          </p:nvSpPr>
          <p:spPr>
            <a:xfrm>
              <a:off x="439556" y="1469483"/>
              <a:ext cx="7312064" cy="4555093"/>
            </a:xfrm>
            <a:prstGeom prst="rect">
              <a:avLst/>
            </a:prstGeom>
            <a:noFill/>
          </p:spPr>
          <p:txBody>
            <a:bodyPr wrap="square" rtlCol="0">
              <a:spAutoFit/>
            </a:bodyPr>
            <a:lstStyle/>
            <a:p>
              <a:r>
                <a:rPr lang="en-GB" sz="2100" dirty="0">
                  <a:latin typeface="Futura Medium" panose="020B0602020204020303" pitchFamily="34" charset="-79"/>
                  <a:cs typeface="Futura Medium" panose="020B0602020204020303" pitchFamily="34" charset="-79"/>
                </a:rPr>
                <a:t>‘Hey You’ is the perfect book to open up discussions about race and allyship with even our youngest learners.</a:t>
              </a:r>
            </a:p>
            <a:p>
              <a:endParaRPr lang="en-GB" sz="1200" dirty="0">
                <a:latin typeface="Futura Medium" panose="020B0602020204020303" pitchFamily="34" charset="-79"/>
                <a:cs typeface="Futura Medium" panose="020B0602020204020303" pitchFamily="34" charset="-79"/>
              </a:endParaRPr>
            </a:p>
            <a:p>
              <a:r>
                <a:rPr lang="en-GB" sz="2400" b="1" dirty="0">
                  <a:latin typeface="Futura Medium" panose="020B0602020204020303" pitchFamily="34" charset="-79"/>
                  <a:cs typeface="Futura Medium" panose="020B0602020204020303" pitchFamily="34" charset="-79"/>
                </a:rPr>
                <a:t>Activity </a:t>
              </a:r>
              <a:r>
                <a:rPr lang="en-GB" sz="2400" b="1" dirty="0">
                  <a:solidFill>
                    <a:srgbClr val="0069B8"/>
                  </a:solidFill>
                  <a:latin typeface="Futura Medium" panose="020B0602020204020303" pitchFamily="34" charset="-79"/>
                  <a:cs typeface="Futura Medium" panose="020B0602020204020303" pitchFamily="34" charset="-79"/>
                </a:rPr>
                <a:t>One</a:t>
              </a:r>
              <a:r>
                <a:rPr lang="en-GB" sz="2400" b="1" dirty="0">
                  <a:solidFill>
                    <a:srgbClr val="FABC2F"/>
                  </a:solidFill>
                  <a:latin typeface="Futura Medium" panose="020B0602020204020303" pitchFamily="34" charset="-79"/>
                  <a:cs typeface="Futura Medium" panose="020B0602020204020303" pitchFamily="34" charset="-79"/>
                </a:rPr>
                <a:t> </a:t>
              </a:r>
              <a:r>
                <a:rPr lang="en-GB" sz="2400" b="1" dirty="0">
                  <a:latin typeface="Futura Medium" panose="020B0602020204020303" pitchFamily="34" charset="-79"/>
                  <a:cs typeface="Futura Medium" panose="020B0602020204020303" pitchFamily="34" charset="-79"/>
                </a:rPr>
                <a:t>– You are loved</a:t>
              </a:r>
              <a:endParaRPr lang="en-GB" sz="2000" dirty="0">
                <a:latin typeface="Futura Medium" panose="020B0602020204020303" pitchFamily="34" charset="-79"/>
                <a:cs typeface="Futura Medium" panose="020B0602020204020303" pitchFamily="34" charset="-79"/>
              </a:endParaRPr>
            </a:p>
            <a:p>
              <a:r>
                <a:rPr lang="en-GB" sz="2000" dirty="0">
                  <a:latin typeface="Futura Medium" panose="020B0602020204020303" pitchFamily="34" charset="-79"/>
                  <a:cs typeface="Futura Medium" panose="020B0602020204020303" pitchFamily="34" charset="-79"/>
                </a:rPr>
                <a:t>Use </a:t>
              </a:r>
              <a:r>
                <a:rPr lang="en-GB" sz="2000" b="1" dirty="0">
                  <a:latin typeface="Futura Medium" panose="020B0602020204020303" pitchFamily="34" charset="-79"/>
                  <a:cs typeface="Futura Medium" panose="020B0602020204020303" pitchFamily="34" charset="-79"/>
                </a:rPr>
                <a:t>spread 2 </a:t>
              </a:r>
              <a:r>
                <a:rPr lang="en-GB" sz="2000" dirty="0">
                  <a:latin typeface="Futura Medium" panose="020B0602020204020303" pitchFamily="34" charset="-79"/>
                  <a:cs typeface="Futura Medium" panose="020B0602020204020303" pitchFamily="34" charset="-79"/>
                </a:rPr>
                <a:t>to discuss the meaning of love and belonging with your class. Read the text together, then break it down to discuss the effect on the reader.</a:t>
              </a:r>
            </a:p>
            <a:p>
              <a:endParaRPr lang="en-GB" sz="1200" dirty="0">
                <a:latin typeface="Futura Medium" panose="020B0602020204020303" pitchFamily="34" charset="-79"/>
                <a:cs typeface="Futura Medium" panose="020B0602020204020303" pitchFamily="34" charset="-79"/>
              </a:endParaRPr>
            </a:p>
            <a:p>
              <a:r>
                <a:rPr lang="en-GB" sz="2400" b="1" dirty="0">
                  <a:latin typeface="Futura Medium" panose="020B0602020204020303" pitchFamily="34" charset="-79"/>
                  <a:cs typeface="Futura Medium" panose="020B0602020204020303" pitchFamily="34" charset="-79"/>
                </a:rPr>
                <a:t>Activity </a:t>
              </a:r>
              <a:r>
                <a:rPr lang="en-GB" sz="2400" b="1" dirty="0">
                  <a:solidFill>
                    <a:srgbClr val="0069B8"/>
                  </a:solidFill>
                  <a:latin typeface="Futura Medium" panose="020B0602020204020303" pitchFamily="34" charset="-79"/>
                  <a:cs typeface="Futura Medium" panose="020B0602020204020303" pitchFamily="34" charset="-79"/>
                </a:rPr>
                <a:t>Two</a:t>
              </a:r>
              <a:r>
                <a:rPr lang="en-GB" sz="2400" b="1" dirty="0">
                  <a:latin typeface="Futura Medium" panose="020B0602020204020303" pitchFamily="34" charset="-79"/>
                  <a:cs typeface="Futura Medium" panose="020B0602020204020303" pitchFamily="34" charset="-79"/>
                </a:rPr>
                <a:t> – You are wonderful</a:t>
              </a:r>
              <a:endParaRPr lang="en-GB" sz="2400" dirty="0">
                <a:latin typeface="Futura Medium" panose="020B0602020204020303" pitchFamily="34" charset="-79"/>
                <a:cs typeface="Futura Medium" panose="020B0602020204020303" pitchFamily="34" charset="-79"/>
              </a:endParaRPr>
            </a:p>
            <a:p>
              <a:r>
                <a:rPr lang="en-GB" sz="2000" dirty="0">
                  <a:latin typeface="Futura Medium" panose="020B0602020204020303" pitchFamily="34" charset="-79"/>
                  <a:cs typeface="Futura Medium" panose="020B0602020204020303" pitchFamily="34" charset="-79"/>
                </a:rPr>
                <a:t>Use </a:t>
              </a:r>
              <a:r>
                <a:rPr lang="en-GB" sz="2000" b="1" dirty="0">
                  <a:latin typeface="Futura Medium" panose="020B0602020204020303" pitchFamily="34" charset="-79"/>
                  <a:cs typeface="Futura Medium" panose="020B0602020204020303" pitchFamily="34" charset="-79"/>
                </a:rPr>
                <a:t>spread 3</a:t>
              </a:r>
              <a:r>
                <a:rPr lang="en-GB" sz="2000" dirty="0">
                  <a:latin typeface="Futura Medium" panose="020B0602020204020303" pitchFamily="34" charset="-79"/>
                  <a:cs typeface="Futura Medium" panose="020B0602020204020303" pitchFamily="34" charset="-79"/>
                </a:rPr>
                <a:t> to discuss the idea of self-worth and self-esteem with your class.  </a:t>
              </a:r>
            </a:p>
            <a:p>
              <a:endParaRPr lang="en-GB" sz="1200" dirty="0">
                <a:latin typeface="Futura Medium" panose="020B0602020204020303" pitchFamily="34" charset="-79"/>
                <a:cs typeface="Futura Medium" panose="020B0602020204020303" pitchFamily="34" charset="-79"/>
              </a:endParaRPr>
            </a:p>
            <a:p>
              <a:r>
                <a:rPr lang="en-GB" sz="2400" b="1" dirty="0">
                  <a:latin typeface="Futura Medium" panose="020B0602020204020303" pitchFamily="34" charset="-79"/>
                  <a:cs typeface="Futura Medium" panose="020B0602020204020303" pitchFamily="34" charset="-79"/>
                </a:rPr>
                <a:t>Activity </a:t>
              </a:r>
              <a:r>
                <a:rPr lang="en-GB" sz="2400" b="1" dirty="0">
                  <a:solidFill>
                    <a:srgbClr val="0069B8"/>
                  </a:solidFill>
                  <a:latin typeface="Futura Medium" panose="020B0602020204020303" pitchFamily="34" charset="-79"/>
                  <a:cs typeface="Futura Medium" panose="020B0602020204020303" pitchFamily="34" charset="-79"/>
                </a:rPr>
                <a:t>Three</a:t>
              </a:r>
              <a:r>
                <a:rPr lang="en-GB" sz="2400" b="1" dirty="0">
                  <a:solidFill>
                    <a:srgbClr val="FABC2F"/>
                  </a:solidFill>
                  <a:latin typeface="Futura Medium" panose="020B0602020204020303" pitchFamily="34" charset="-79"/>
                  <a:cs typeface="Futura Medium" panose="020B0602020204020303" pitchFamily="34" charset="-79"/>
                </a:rPr>
                <a:t> </a:t>
              </a:r>
              <a:r>
                <a:rPr lang="en-GB" sz="2400" b="1" dirty="0">
                  <a:latin typeface="Futura Medium" panose="020B0602020204020303" pitchFamily="34" charset="-79"/>
                  <a:cs typeface="Futura Medium" panose="020B0602020204020303" pitchFamily="34" charset="-79"/>
                </a:rPr>
                <a:t>– Love your beautiful skin</a:t>
              </a:r>
              <a:endParaRPr lang="en-GB" sz="2400" dirty="0">
                <a:latin typeface="Futura Medium" panose="020B0602020204020303" pitchFamily="34" charset="-79"/>
                <a:cs typeface="Futura Medium" panose="020B0602020204020303" pitchFamily="34" charset="-79"/>
              </a:endParaRPr>
            </a:p>
            <a:p>
              <a:r>
                <a:rPr lang="en-GB" sz="2000" dirty="0">
                  <a:latin typeface="Futura Medium" panose="020B0602020204020303" pitchFamily="34" charset="-79"/>
                  <a:cs typeface="Futura Medium" panose="020B0602020204020303" pitchFamily="34" charset="-79"/>
                </a:rPr>
                <a:t>Use </a:t>
              </a:r>
              <a:r>
                <a:rPr lang="en-GB" sz="2000" b="1" dirty="0">
                  <a:latin typeface="Futura Medium" panose="020B0602020204020303" pitchFamily="34" charset="-79"/>
                  <a:cs typeface="Futura Medium" panose="020B0602020204020303" pitchFamily="34" charset="-79"/>
                </a:rPr>
                <a:t>spread 4 </a:t>
              </a:r>
              <a:r>
                <a:rPr lang="en-GB" sz="2000" dirty="0">
                  <a:latin typeface="Futura Medium" panose="020B0602020204020303" pitchFamily="34" charset="-79"/>
                  <a:cs typeface="Futura Medium" panose="020B0602020204020303" pitchFamily="34" charset="-79"/>
                </a:rPr>
                <a:t>to facilitate a discussion on diversity and equality with your class.</a:t>
              </a:r>
            </a:p>
          </p:txBody>
        </p:sp>
        <p:sp>
          <p:nvSpPr>
            <p:cNvPr id="3" name="Title 1">
              <a:extLst>
                <a:ext uri="{FF2B5EF4-FFF2-40B4-BE49-F238E27FC236}">
                  <a16:creationId xmlns:a16="http://schemas.microsoft.com/office/drawing/2014/main" id="{D1BE2574-C28E-6345-BCCE-2EBD28A860F5}"/>
                </a:ext>
              </a:extLst>
            </p:cNvPr>
            <p:cNvSpPr txBox="1">
              <a:spLocks/>
            </p:cNvSpPr>
            <p:nvPr/>
          </p:nvSpPr>
          <p:spPr>
            <a:xfrm>
              <a:off x="439557" y="423613"/>
              <a:ext cx="9397139"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dirty="0">
                  <a:latin typeface="FUTURA MEDIUM" panose="020B0602020204020303" pitchFamily="34" charset="-79"/>
                  <a:cs typeface="FUTURA MEDIUM" panose="020B0602020204020303" pitchFamily="34" charset="-79"/>
                </a:rPr>
                <a:t>Activities</a:t>
              </a:r>
            </a:p>
          </p:txBody>
        </p:sp>
        <p:grpSp>
          <p:nvGrpSpPr>
            <p:cNvPr id="9" name="Group 8">
              <a:extLst>
                <a:ext uri="{FF2B5EF4-FFF2-40B4-BE49-F238E27FC236}">
                  <a16:creationId xmlns:a16="http://schemas.microsoft.com/office/drawing/2014/main" id="{5A38A091-1E13-1745-93BB-D9E833CDCDED}"/>
                </a:ext>
              </a:extLst>
            </p:cNvPr>
            <p:cNvGrpSpPr/>
            <p:nvPr/>
          </p:nvGrpSpPr>
          <p:grpSpPr>
            <a:xfrm>
              <a:off x="7789087" y="612645"/>
              <a:ext cx="3840692" cy="4453721"/>
              <a:chOff x="7789087" y="612645"/>
              <a:chExt cx="3840692" cy="4453721"/>
            </a:xfrm>
          </p:grpSpPr>
          <p:grpSp>
            <p:nvGrpSpPr>
              <p:cNvPr id="4" name="Group 3">
                <a:extLst>
                  <a:ext uri="{FF2B5EF4-FFF2-40B4-BE49-F238E27FC236}">
                    <a16:creationId xmlns:a16="http://schemas.microsoft.com/office/drawing/2014/main" id="{BC5B528F-5AC5-674D-9F1F-F088A20A25A6}"/>
                  </a:ext>
                </a:extLst>
              </p:cNvPr>
              <p:cNvGrpSpPr/>
              <p:nvPr/>
            </p:nvGrpSpPr>
            <p:grpSpPr>
              <a:xfrm>
                <a:off x="7963829" y="612646"/>
                <a:ext cx="3665950" cy="4453720"/>
                <a:chOff x="7963829" y="612646"/>
                <a:chExt cx="3665950" cy="4453720"/>
              </a:xfrm>
            </p:grpSpPr>
            <p:sp>
              <p:nvSpPr>
                <p:cNvPr id="5" name="Rectangle 4">
                  <a:extLst>
                    <a:ext uri="{FF2B5EF4-FFF2-40B4-BE49-F238E27FC236}">
                      <a16:creationId xmlns:a16="http://schemas.microsoft.com/office/drawing/2014/main" id="{1F1C877D-BCBF-3A4B-A1D3-EF1F460144CF}"/>
                    </a:ext>
                  </a:extLst>
                </p:cNvPr>
                <p:cNvSpPr/>
                <p:nvPr/>
              </p:nvSpPr>
              <p:spPr>
                <a:xfrm>
                  <a:off x="8144935" y="788045"/>
                  <a:ext cx="3484844" cy="4278321"/>
                </a:xfrm>
                <a:prstGeom prst="rect">
                  <a:avLst/>
                </a:prstGeom>
                <a:solidFill>
                  <a:srgbClr val="FABC2F"/>
                </a:solidFill>
                <a:ln>
                  <a:solidFill>
                    <a:srgbClr val="FF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C52DBB-FEAF-8C49-8FF5-E3824DC30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829" y="612646"/>
                  <a:ext cx="3484844" cy="4276854"/>
                </a:xfrm>
                <a:prstGeom prst="rect">
                  <a:avLst/>
                </a:prstGeom>
              </p:spPr>
            </p:pic>
          </p:grpSp>
          <p:sp>
            <p:nvSpPr>
              <p:cNvPr id="8" name="Rectangle 7">
                <a:extLst>
                  <a:ext uri="{FF2B5EF4-FFF2-40B4-BE49-F238E27FC236}">
                    <a16:creationId xmlns:a16="http://schemas.microsoft.com/office/drawing/2014/main" id="{BF9774BA-BBE2-6B4C-B7B3-7C875E48CC36}"/>
                  </a:ext>
                </a:extLst>
              </p:cNvPr>
              <p:cNvSpPr/>
              <p:nvPr/>
            </p:nvSpPr>
            <p:spPr>
              <a:xfrm rot="16200000">
                <a:off x="5712859" y="2688873"/>
                <a:ext cx="4344815" cy="192360"/>
              </a:xfrm>
              <a:prstGeom prst="rect">
                <a:avLst/>
              </a:prstGeom>
            </p:spPr>
            <p:txBody>
              <a:bodyPr wrap="square">
                <a:spAutoFit/>
              </a:bodyPr>
              <a:lstStyle/>
              <a:p>
                <a:r>
                  <a:rPr lang="en-GB" sz="650" dirty="0">
                    <a:latin typeface="Calibri" panose="020F0502020204030204" pitchFamily="34" charset="0"/>
                    <a:ea typeface="Calibri" panose="020F0502020204030204" pitchFamily="34" charset="0"/>
                    <a:cs typeface="Times New Roman" panose="02020603050405020304" pitchFamily="18" charset="0"/>
                  </a:rPr>
                  <a:t>Hey You! cover illustration © Dapo Adeola, 2021. Typography © Alyissa Johnson,  2021.</a:t>
                </a:r>
              </a:p>
            </p:txBody>
          </p:sp>
        </p:grpSp>
      </p:grpSp>
    </p:spTree>
    <p:extLst>
      <p:ext uri="{BB962C8B-B14F-4D97-AF65-F5344CB8AC3E}">
        <p14:creationId xmlns:p14="http://schemas.microsoft.com/office/powerpoint/2010/main" val="170396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CC35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190BAC-96A8-CC47-94EA-CDCB1914A4DA}"/>
              </a:ext>
            </a:extLst>
          </p:cNvPr>
          <p:cNvGrpSpPr/>
          <p:nvPr/>
        </p:nvGrpSpPr>
        <p:grpSpPr>
          <a:xfrm>
            <a:off x="439555" y="423613"/>
            <a:ext cx="11190224" cy="5631741"/>
            <a:chOff x="439555" y="423613"/>
            <a:chExt cx="11190224" cy="5631741"/>
          </a:xfrm>
        </p:grpSpPr>
        <p:sp>
          <p:nvSpPr>
            <p:cNvPr id="2" name="TextBox 1">
              <a:extLst>
                <a:ext uri="{FF2B5EF4-FFF2-40B4-BE49-F238E27FC236}">
                  <a16:creationId xmlns:a16="http://schemas.microsoft.com/office/drawing/2014/main" id="{7F466AAF-CAB8-9843-AB8D-BD933ED03670}"/>
                </a:ext>
              </a:extLst>
            </p:cNvPr>
            <p:cNvSpPr txBox="1"/>
            <p:nvPr/>
          </p:nvSpPr>
          <p:spPr>
            <a:xfrm>
              <a:off x="439555" y="1469483"/>
              <a:ext cx="7524273" cy="4585871"/>
            </a:xfrm>
            <a:prstGeom prst="rect">
              <a:avLst/>
            </a:prstGeom>
            <a:noFill/>
          </p:spPr>
          <p:txBody>
            <a:bodyPr wrap="square" rtlCol="0">
              <a:spAutoFit/>
            </a:bodyPr>
            <a:lstStyle/>
            <a:p>
              <a:r>
                <a:rPr lang="en-GB" sz="2100" dirty="0">
                  <a:latin typeface="Futura Medium" panose="020B0602020204020303" pitchFamily="34" charset="-79"/>
                  <a:cs typeface="Futura Medium" panose="020B0602020204020303" pitchFamily="34" charset="-79"/>
                </a:rPr>
                <a:t>Show the cover and discuss the following questions:</a:t>
              </a:r>
            </a:p>
            <a:p>
              <a:endParaRPr lang="en-GB" sz="800" dirty="0">
                <a:solidFill>
                  <a:srgbClr val="0069B8"/>
                </a:solidFill>
                <a:latin typeface="Futura Medium" panose="020B0602020204020303" pitchFamily="34" charset="-79"/>
                <a:cs typeface="Futura Medium" panose="020B0602020204020303" pitchFamily="34" charset="-79"/>
              </a:endParaRPr>
            </a:p>
            <a:p>
              <a:r>
                <a:rPr lang="en-GB" sz="2400" b="1" dirty="0">
                  <a:latin typeface="Futura Medium" panose="020B0602020204020303" pitchFamily="34" charset="-79"/>
                  <a:cs typeface="Futura Medium" panose="020B0602020204020303" pitchFamily="34" charset="-79"/>
                </a:rPr>
                <a:t>Looking at the </a:t>
              </a:r>
              <a:r>
                <a:rPr lang="en-GB" sz="2400" b="1" dirty="0">
                  <a:solidFill>
                    <a:srgbClr val="0069B8"/>
                  </a:solidFill>
                  <a:latin typeface="Futura Medium" panose="020B0602020204020303" pitchFamily="34" charset="-79"/>
                  <a:cs typeface="Futura Medium" panose="020B0602020204020303" pitchFamily="34" charset="-79"/>
                </a:rPr>
                <a:t>title</a:t>
              </a:r>
              <a:r>
                <a:rPr lang="en-GB" sz="2400" b="1" dirty="0">
                  <a:latin typeface="Futura Medium" panose="020B0602020204020303" pitchFamily="34" charset="-79"/>
                  <a:cs typeface="Futura Medium" panose="020B0602020204020303" pitchFamily="34" charset="-79"/>
                </a:rPr>
                <a:t> and </a:t>
              </a:r>
              <a:r>
                <a:rPr lang="en-GB" sz="2400" b="1" dirty="0">
                  <a:solidFill>
                    <a:srgbClr val="0069B8"/>
                  </a:solidFill>
                  <a:latin typeface="Futura Medium" panose="020B0602020204020303" pitchFamily="34" charset="-79"/>
                  <a:cs typeface="Futura Medium" panose="020B0602020204020303" pitchFamily="34" charset="-79"/>
                </a:rPr>
                <a:t>sub heading</a:t>
              </a:r>
            </a:p>
            <a:p>
              <a:endParaRPr lang="en-GB" sz="500" i="1" dirty="0">
                <a:latin typeface="Futura Medium" panose="020B0602020204020303" pitchFamily="34" charset="-79"/>
                <a:cs typeface="Futura Medium" panose="020B0602020204020303" pitchFamily="34" charset="-79"/>
              </a:endParaRPr>
            </a:p>
            <a:p>
              <a:r>
                <a:rPr lang="en-GB" sz="2000" i="1" dirty="0">
                  <a:latin typeface="Futura Medium" panose="020B0602020204020303" pitchFamily="34" charset="-79"/>
                  <a:cs typeface="Futura Medium" panose="020B0602020204020303" pitchFamily="34" charset="-79"/>
                </a:rPr>
                <a:t>What do you think this book is about? Why?</a:t>
              </a:r>
            </a:p>
            <a:p>
              <a:endParaRPr lang="en-GB" sz="800" dirty="0">
                <a:latin typeface="Futura Medium" panose="020B0602020204020303" pitchFamily="34" charset="-79"/>
                <a:cs typeface="Futura Medium" panose="020B0602020204020303" pitchFamily="34" charset="-79"/>
              </a:endParaRPr>
            </a:p>
            <a:p>
              <a:r>
                <a:rPr lang="en-GB" sz="2400" b="1" dirty="0">
                  <a:latin typeface="Futura Medium" panose="020B0602020204020303" pitchFamily="34" charset="-79"/>
                  <a:cs typeface="Futura Medium" panose="020B0602020204020303" pitchFamily="34" charset="-79"/>
                </a:rPr>
                <a:t>Looking at the </a:t>
              </a:r>
              <a:r>
                <a:rPr lang="en-GB" sz="2400" b="1" dirty="0">
                  <a:solidFill>
                    <a:srgbClr val="0069B8"/>
                  </a:solidFill>
                  <a:latin typeface="Futura Medium" panose="020B0602020204020303" pitchFamily="34" charset="-79"/>
                  <a:cs typeface="Futura Medium" panose="020B0602020204020303" pitchFamily="34" charset="-79"/>
                </a:rPr>
                <a:t>illustration</a:t>
              </a:r>
            </a:p>
            <a:p>
              <a:endParaRPr lang="en-GB" sz="500" i="1" dirty="0">
                <a:latin typeface="Futura Medium" panose="020B0602020204020303" pitchFamily="34" charset="-79"/>
                <a:cs typeface="Futura Medium" panose="020B0602020204020303" pitchFamily="34" charset="-79"/>
              </a:endParaRPr>
            </a:p>
            <a:p>
              <a:r>
                <a:rPr lang="en-GB" sz="2000" i="1" dirty="0">
                  <a:latin typeface="Futura Medium" panose="020B0602020204020303" pitchFamily="34" charset="-79"/>
                  <a:cs typeface="Futura Medium" panose="020B0602020204020303" pitchFamily="34" charset="-79"/>
                </a:rPr>
                <a:t>What can you see?</a:t>
              </a:r>
            </a:p>
            <a:p>
              <a:r>
                <a:rPr lang="en-GB" sz="2000" i="1" dirty="0">
                  <a:latin typeface="Futura Medium" panose="020B0602020204020303" pitchFamily="34" charset="-79"/>
                  <a:cs typeface="Futura Medium" panose="020B0602020204020303" pitchFamily="34" charset="-79"/>
                </a:rPr>
                <a:t>Does the baby look happy or sad. Why?</a:t>
              </a:r>
            </a:p>
            <a:p>
              <a:r>
                <a:rPr lang="en-GB" sz="2000" i="1" dirty="0">
                  <a:latin typeface="Futura Medium" panose="020B0602020204020303" pitchFamily="34" charset="-79"/>
                  <a:cs typeface="Futura Medium" panose="020B0602020204020303" pitchFamily="34" charset="-79"/>
                </a:rPr>
                <a:t>Whose hands do you think are holding the baby?</a:t>
              </a:r>
            </a:p>
            <a:p>
              <a:endParaRPr lang="en-GB" sz="800" dirty="0">
                <a:latin typeface="Futura Medium" panose="020B0602020204020303" pitchFamily="34" charset="-79"/>
                <a:cs typeface="Futura Medium" panose="020B0602020204020303" pitchFamily="34" charset="-79"/>
              </a:endParaRPr>
            </a:p>
            <a:p>
              <a:r>
                <a:rPr lang="en-GB" sz="2400" b="1" dirty="0">
                  <a:latin typeface="Futura Medium" panose="020B0602020204020303" pitchFamily="34" charset="-79"/>
                  <a:cs typeface="Futura Medium" panose="020B0602020204020303" pitchFamily="34" charset="-79"/>
                </a:rPr>
                <a:t>Looking at the </a:t>
              </a:r>
              <a:r>
                <a:rPr lang="en-GB" sz="2400" b="1" dirty="0">
                  <a:solidFill>
                    <a:srgbClr val="0069B8"/>
                  </a:solidFill>
                  <a:latin typeface="Futura Medium" panose="020B0602020204020303" pitchFamily="34" charset="-79"/>
                  <a:cs typeface="Futura Medium" panose="020B0602020204020303" pitchFamily="34" charset="-79"/>
                </a:rPr>
                <a:t>eighteen illustrator names</a:t>
              </a:r>
            </a:p>
            <a:p>
              <a:endParaRPr lang="en-GB" sz="500" i="1" dirty="0">
                <a:latin typeface="Futura Medium" panose="020B0602020204020303" pitchFamily="34" charset="-79"/>
                <a:cs typeface="Futura Medium" panose="020B0602020204020303" pitchFamily="34" charset="-79"/>
              </a:endParaRPr>
            </a:p>
            <a:p>
              <a:r>
                <a:rPr lang="en-GB" sz="2000" i="1" dirty="0">
                  <a:latin typeface="Futura Medium" panose="020B0602020204020303" pitchFamily="34" charset="-79"/>
                  <a:cs typeface="Futura Medium" panose="020B0602020204020303" pitchFamily="34" charset="-79"/>
                </a:rPr>
                <a:t>A front cover usually has the names of an author and an illustrator on it. Why do you think there is a long list of names on the cover? Introduce the idea of a </a:t>
              </a:r>
              <a:r>
                <a:rPr lang="en-GB" sz="2000" b="1" i="1" dirty="0">
                  <a:latin typeface="Futura Medium" panose="020B0602020204020303" pitchFamily="34" charset="-79"/>
                  <a:cs typeface="Futura Medium" panose="020B0602020204020303" pitchFamily="34" charset="-79"/>
                </a:rPr>
                <a:t>collaboration</a:t>
              </a:r>
              <a:r>
                <a:rPr lang="en-GB" sz="2000" i="1" dirty="0">
                  <a:latin typeface="Futura Medium" panose="020B0602020204020303" pitchFamily="34" charset="-79"/>
                  <a:cs typeface="Futura Medium" panose="020B0602020204020303" pitchFamily="34" charset="-79"/>
                </a:rPr>
                <a:t>, when people work together on a project.  </a:t>
              </a:r>
            </a:p>
          </p:txBody>
        </p:sp>
        <p:sp>
          <p:nvSpPr>
            <p:cNvPr id="3" name="Title 1">
              <a:extLst>
                <a:ext uri="{FF2B5EF4-FFF2-40B4-BE49-F238E27FC236}">
                  <a16:creationId xmlns:a16="http://schemas.microsoft.com/office/drawing/2014/main" id="{D1BE2574-C28E-6345-BCCE-2EBD28A860F5}"/>
                </a:ext>
              </a:extLst>
            </p:cNvPr>
            <p:cNvSpPr txBox="1">
              <a:spLocks/>
            </p:cNvSpPr>
            <p:nvPr/>
          </p:nvSpPr>
          <p:spPr>
            <a:xfrm>
              <a:off x="439557" y="423613"/>
              <a:ext cx="9397139"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dirty="0">
                  <a:latin typeface="FUTURA MEDIUM" panose="020B0602020204020303" pitchFamily="34" charset="-79"/>
                  <a:cs typeface="FUTURA MEDIUM" panose="020B0602020204020303" pitchFamily="34" charset="-79"/>
                </a:rPr>
                <a:t>Starter</a:t>
              </a:r>
            </a:p>
          </p:txBody>
        </p:sp>
        <p:grpSp>
          <p:nvGrpSpPr>
            <p:cNvPr id="9" name="Group 8">
              <a:extLst>
                <a:ext uri="{FF2B5EF4-FFF2-40B4-BE49-F238E27FC236}">
                  <a16:creationId xmlns:a16="http://schemas.microsoft.com/office/drawing/2014/main" id="{5A38A091-1E13-1745-93BB-D9E833CDCDED}"/>
                </a:ext>
              </a:extLst>
            </p:cNvPr>
            <p:cNvGrpSpPr/>
            <p:nvPr/>
          </p:nvGrpSpPr>
          <p:grpSpPr>
            <a:xfrm>
              <a:off x="7789087" y="612645"/>
              <a:ext cx="3840692" cy="4453721"/>
              <a:chOff x="7789087" y="612645"/>
              <a:chExt cx="3840692" cy="4453721"/>
            </a:xfrm>
          </p:grpSpPr>
          <p:grpSp>
            <p:nvGrpSpPr>
              <p:cNvPr id="4" name="Group 3">
                <a:extLst>
                  <a:ext uri="{FF2B5EF4-FFF2-40B4-BE49-F238E27FC236}">
                    <a16:creationId xmlns:a16="http://schemas.microsoft.com/office/drawing/2014/main" id="{BC5B528F-5AC5-674D-9F1F-F088A20A25A6}"/>
                  </a:ext>
                </a:extLst>
              </p:cNvPr>
              <p:cNvGrpSpPr/>
              <p:nvPr/>
            </p:nvGrpSpPr>
            <p:grpSpPr>
              <a:xfrm>
                <a:off x="7963829" y="612646"/>
                <a:ext cx="3665950" cy="4453720"/>
                <a:chOff x="7963829" y="612646"/>
                <a:chExt cx="3665950" cy="4453720"/>
              </a:xfrm>
            </p:grpSpPr>
            <p:sp>
              <p:nvSpPr>
                <p:cNvPr id="5" name="Rectangle 4">
                  <a:extLst>
                    <a:ext uri="{FF2B5EF4-FFF2-40B4-BE49-F238E27FC236}">
                      <a16:creationId xmlns:a16="http://schemas.microsoft.com/office/drawing/2014/main" id="{1F1C877D-BCBF-3A4B-A1D3-EF1F460144CF}"/>
                    </a:ext>
                  </a:extLst>
                </p:cNvPr>
                <p:cNvSpPr/>
                <p:nvPr/>
              </p:nvSpPr>
              <p:spPr>
                <a:xfrm>
                  <a:off x="8144935" y="788045"/>
                  <a:ext cx="3484844" cy="4278321"/>
                </a:xfrm>
                <a:prstGeom prst="rect">
                  <a:avLst/>
                </a:prstGeom>
                <a:solidFill>
                  <a:srgbClr val="FABC2F"/>
                </a:solidFill>
                <a:ln>
                  <a:solidFill>
                    <a:srgbClr val="FF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C52DBB-FEAF-8C49-8FF5-E3824DC30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829" y="612646"/>
                  <a:ext cx="3484844" cy="4276854"/>
                </a:xfrm>
                <a:prstGeom prst="rect">
                  <a:avLst/>
                </a:prstGeom>
              </p:spPr>
            </p:pic>
          </p:grpSp>
          <p:sp>
            <p:nvSpPr>
              <p:cNvPr id="8" name="Rectangle 7">
                <a:extLst>
                  <a:ext uri="{FF2B5EF4-FFF2-40B4-BE49-F238E27FC236}">
                    <a16:creationId xmlns:a16="http://schemas.microsoft.com/office/drawing/2014/main" id="{BF9774BA-BBE2-6B4C-B7B3-7C875E48CC36}"/>
                  </a:ext>
                </a:extLst>
              </p:cNvPr>
              <p:cNvSpPr/>
              <p:nvPr/>
            </p:nvSpPr>
            <p:spPr>
              <a:xfrm rot="16200000">
                <a:off x="5712859" y="2688873"/>
                <a:ext cx="4344815" cy="192360"/>
              </a:xfrm>
              <a:prstGeom prst="rect">
                <a:avLst/>
              </a:prstGeom>
            </p:spPr>
            <p:txBody>
              <a:bodyPr wrap="square">
                <a:spAutoFit/>
              </a:bodyPr>
              <a:lstStyle/>
              <a:p>
                <a:r>
                  <a:rPr lang="en-GB" sz="650" dirty="0">
                    <a:latin typeface="Calibri" panose="020F0502020204030204" pitchFamily="34" charset="0"/>
                    <a:ea typeface="Calibri" panose="020F0502020204030204" pitchFamily="34" charset="0"/>
                    <a:cs typeface="Times New Roman" panose="02020603050405020304" pitchFamily="18" charset="0"/>
                  </a:rPr>
                  <a:t>Hey You! cover illustration © Dapo Adeola, 2021. Typography © Alyissa Johnson,  2021.</a:t>
                </a:r>
              </a:p>
            </p:txBody>
          </p:sp>
        </p:grpSp>
      </p:grpSp>
    </p:spTree>
    <p:extLst>
      <p:ext uri="{BB962C8B-B14F-4D97-AF65-F5344CB8AC3E}">
        <p14:creationId xmlns:p14="http://schemas.microsoft.com/office/powerpoint/2010/main" val="347401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9B8"/>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78B13BD-3AFB-224D-BCDF-D94056BEB9BD}"/>
              </a:ext>
            </a:extLst>
          </p:cNvPr>
          <p:cNvSpPr txBox="1"/>
          <p:nvPr/>
        </p:nvSpPr>
        <p:spPr>
          <a:xfrm>
            <a:off x="0" y="6246127"/>
            <a:ext cx="5435600" cy="615553"/>
          </a:xfrm>
          <a:prstGeom prst="rect">
            <a:avLst/>
          </a:prstGeom>
          <a:solidFill>
            <a:srgbClr val="9CC35D"/>
          </a:solidFill>
          <a:ln>
            <a:solidFill>
              <a:srgbClr val="9CC35D"/>
            </a:solidFill>
          </a:ln>
        </p:spPr>
        <p:txBody>
          <a:bodyPr wrap="square" rtlCol="0">
            <a:spAutoFit/>
          </a:bodyPr>
          <a:lstStyle/>
          <a:p>
            <a:pPr algn="ctr"/>
            <a:endParaRPr lang="en-GB" sz="600" dirty="0">
              <a:latin typeface="Futura Medium" panose="020B0602020204020303" pitchFamily="34" charset="-79"/>
              <a:cs typeface="Futura Medium" panose="020B0602020204020303" pitchFamily="34" charset="-79"/>
            </a:endParaRPr>
          </a:p>
          <a:p>
            <a:pPr algn="ctr"/>
            <a:r>
              <a:rPr lang="en-GB" dirty="0">
                <a:solidFill>
                  <a:srgbClr val="0069B8"/>
                </a:solidFill>
                <a:latin typeface="Futura Medium" panose="020B0602020204020303" pitchFamily="34" charset="-79"/>
                <a:cs typeface="Futura Medium" panose="020B0602020204020303" pitchFamily="34" charset="-79"/>
              </a:rPr>
              <a:t>People born and living around the same time</a:t>
            </a:r>
          </a:p>
          <a:p>
            <a:pPr algn="ctr"/>
            <a:endParaRPr lang="en-GB" sz="1000" dirty="0">
              <a:solidFill>
                <a:srgbClr val="0069B8"/>
              </a:solidFill>
              <a:latin typeface="Futura Medium" panose="020B0602020204020303" pitchFamily="34" charset="-79"/>
              <a:cs typeface="Futura Medium" panose="020B0602020204020303" pitchFamily="34" charset="-79"/>
            </a:endParaRPr>
          </a:p>
        </p:txBody>
      </p:sp>
      <p:sp>
        <p:nvSpPr>
          <p:cNvPr id="13" name="TextBox 12">
            <a:extLst>
              <a:ext uri="{FF2B5EF4-FFF2-40B4-BE49-F238E27FC236}">
                <a16:creationId xmlns:a16="http://schemas.microsoft.com/office/drawing/2014/main" id="{75168913-7A35-434F-BBC5-1EAC9D5996DF}"/>
              </a:ext>
            </a:extLst>
          </p:cNvPr>
          <p:cNvSpPr txBox="1"/>
          <p:nvPr/>
        </p:nvSpPr>
        <p:spPr>
          <a:xfrm>
            <a:off x="5886341" y="6242447"/>
            <a:ext cx="6304171" cy="615553"/>
          </a:xfrm>
          <a:prstGeom prst="rect">
            <a:avLst/>
          </a:prstGeom>
          <a:solidFill>
            <a:srgbClr val="9CC35D"/>
          </a:solidFill>
          <a:ln>
            <a:solidFill>
              <a:srgbClr val="9CC35D"/>
            </a:solidFill>
          </a:ln>
        </p:spPr>
        <p:txBody>
          <a:bodyPr wrap="square" rtlCol="0">
            <a:spAutoFit/>
          </a:bodyPr>
          <a:lstStyle/>
          <a:p>
            <a:pPr algn="ctr"/>
            <a:endParaRPr lang="en-GB" sz="600" dirty="0">
              <a:latin typeface="Futura Medium" panose="020B0602020204020303" pitchFamily="34" charset="-79"/>
              <a:cs typeface="Futura Medium" panose="020B0602020204020303" pitchFamily="34" charset="-79"/>
            </a:endParaRPr>
          </a:p>
          <a:p>
            <a:pPr algn="ctr"/>
            <a:r>
              <a:rPr lang="en-GB" dirty="0">
                <a:solidFill>
                  <a:srgbClr val="0069B8"/>
                </a:solidFill>
                <a:latin typeface="Futura Medium" panose="020B0602020204020303" pitchFamily="34" charset="-79"/>
                <a:cs typeface="Futura Medium" panose="020B0602020204020303" pitchFamily="34" charset="-79"/>
              </a:rPr>
              <a:t>Every single part of you, including your history and family</a:t>
            </a:r>
          </a:p>
          <a:p>
            <a:pPr algn="ctr"/>
            <a:endParaRPr lang="en-GB" sz="1000" dirty="0">
              <a:solidFill>
                <a:srgbClr val="0069B8"/>
              </a:solidFill>
              <a:latin typeface="Futura Medium" panose="020B0602020204020303" pitchFamily="34" charset="-79"/>
              <a:cs typeface="Futura Medium" panose="020B0602020204020303" pitchFamily="34" charset="-79"/>
            </a:endParaRPr>
          </a:p>
        </p:txBody>
      </p:sp>
      <p:grpSp>
        <p:nvGrpSpPr>
          <p:cNvPr id="5" name="Group 4">
            <a:extLst>
              <a:ext uri="{FF2B5EF4-FFF2-40B4-BE49-F238E27FC236}">
                <a16:creationId xmlns:a16="http://schemas.microsoft.com/office/drawing/2014/main" id="{7334D26D-5907-5940-A7E1-7FF2281F7954}"/>
              </a:ext>
            </a:extLst>
          </p:cNvPr>
          <p:cNvGrpSpPr/>
          <p:nvPr/>
        </p:nvGrpSpPr>
        <p:grpSpPr>
          <a:xfrm>
            <a:off x="0" y="-13063"/>
            <a:ext cx="12192000" cy="6440176"/>
            <a:chOff x="0" y="-13063"/>
            <a:chExt cx="12192000" cy="6440176"/>
          </a:xfrm>
        </p:grpSpPr>
        <p:grpSp>
          <p:nvGrpSpPr>
            <p:cNvPr id="4" name="Group 3">
              <a:extLst>
                <a:ext uri="{FF2B5EF4-FFF2-40B4-BE49-F238E27FC236}">
                  <a16:creationId xmlns:a16="http://schemas.microsoft.com/office/drawing/2014/main" id="{64A76762-BF8E-694D-B16F-AEF602A728E6}"/>
                </a:ext>
              </a:extLst>
            </p:cNvPr>
            <p:cNvGrpSpPr/>
            <p:nvPr/>
          </p:nvGrpSpPr>
          <p:grpSpPr>
            <a:xfrm>
              <a:off x="0" y="-13063"/>
              <a:ext cx="12192000" cy="6440176"/>
              <a:chOff x="0" y="-13063"/>
              <a:chExt cx="12192000" cy="6440176"/>
            </a:xfrm>
          </p:grpSpPr>
          <p:sp>
            <p:nvSpPr>
              <p:cNvPr id="6" name="TextBox 5">
                <a:extLst>
                  <a:ext uri="{FF2B5EF4-FFF2-40B4-BE49-F238E27FC236}">
                    <a16:creationId xmlns:a16="http://schemas.microsoft.com/office/drawing/2014/main" id="{0D749D83-2F51-6E42-AB14-2F5609A9538C}"/>
                  </a:ext>
                </a:extLst>
              </p:cNvPr>
              <p:cNvSpPr txBox="1"/>
              <p:nvPr/>
            </p:nvSpPr>
            <p:spPr>
              <a:xfrm>
                <a:off x="7924800" y="435471"/>
                <a:ext cx="4267200" cy="3447098"/>
              </a:xfrm>
              <a:prstGeom prst="rect">
                <a:avLst/>
              </a:prstGeom>
              <a:solidFill>
                <a:srgbClr val="9CC35D"/>
              </a:solidFill>
              <a:ln>
                <a:solidFill>
                  <a:srgbClr val="9CC35D"/>
                </a:solidFill>
              </a:ln>
            </p:spPr>
            <p:txBody>
              <a:bodyPr wrap="square" rtlCol="0">
                <a:spAutoFit/>
              </a:bodyPr>
              <a:lstStyle/>
              <a:p>
                <a:pPr lvl="0" algn="ctr"/>
                <a:endParaRPr lang="en-GB" sz="1000" dirty="0">
                  <a:latin typeface="Futura Medium" panose="020B0602020204020303" pitchFamily="34" charset="-79"/>
                  <a:cs typeface="Futura Medium" panose="020B0602020204020303" pitchFamily="34" charset="-79"/>
                </a:endParaRPr>
              </a:p>
              <a:p>
                <a:pPr lvl="0" algn="ctr"/>
                <a:r>
                  <a:rPr lang="en-GB" sz="2400" u="sng" dirty="0">
                    <a:latin typeface="Futura Medium" panose="020B0602020204020303" pitchFamily="34" charset="-79"/>
                    <a:cs typeface="Futura Medium" panose="020B0602020204020303" pitchFamily="34" charset="-79"/>
                  </a:rPr>
                  <a:t>Illustration inference</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1. Who is sitting on the sofa?</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2. What do you think the relationship between the three people is and why?</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3. How do you think they feel about each other and why?</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4. Who do you think the pictures on the wall are of and why?</a:t>
                </a:r>
              </a:p>
              <a:p>
                <a:pPr marL="342900" lvl="0" indent="-342900" algn="ctr">
                  <a:buFont typeface="+mj-lt"/>
                  <a:buAutoNum type="arabicPeriod"/>
                </a:pPr>
                <a:endParaRPr lang="en-GB" sz="1000" dirty="0">
                  <a:solidFill>
                    <a:prstClr val="black"/>
                  </a:solidFill>
                  <a:latin typeface="Futura Medium" panose="020B0602020204020303" pitchFamily="34" charset="-79"/>
                  <a:cs typeface="Futura Medium" panose="020B0602020204020303" pitchFamily="34" charset="-79"/>
                </a:endParaRPr>
              </a:p>
            </p:txBody>
          </p:sp>
          <p:pic>
            <p:nvPicPr>
              <p:cNvPr id="12" name="Picture 11">
                <a:extLst>
                  <a:ext uri="{FF2B5EF4-FFF2-40B4-BE49-F238E27FC236}">
                    <a16:creationId xmlns:a16="http://schemas.microsoft.com/office/drawing/2014/main" id="{BD987BB2-466C-B34D-961A-734365168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3"/>
                <a:ext cx="7342726" cy="4137933"/>
              </a:xfrm>
              <a:prstGeom prst="rect">
                <a:avLst/>
              </a:prstGeom>
            </p:spPr>
          </p:pic>
          <p:sp>
            <p:nvSpPr>
              <p:cNvPr id="8" name="TextBox 7">
                <a:extLst>
                  <a:ext uri="{FF2B5EF4-FFF2-40B4-BE49-F238E27FC236}">
                    <a16:creationId xmlns:a16="http://schemas.microsoft.com/office/drawing/2014/main" id="{55269F1F-02BA-5346-A1B9-CC5F91813B27}"/>
                  </a:ext>
                </a:extLst>
              </p:cNvPr>
              <p:cNvSpPr txBox="1"/>
              <p:nvPr/>
            </p:nvSpPr>
            <p:spPr>
              <a:xfrm>
                <a:off x="5887829" y="4549676"/>
                <a:ext cx="6304171" cy="1877437"/>
              </a:xfrm>
              <a:prstGeom prst="rect">
                <a:avLst/>
              </a:prstGeom>
              <a:solidFill>
                <a:srgbClr val="9CC35D"/>
              </a:solidFill>
              <a:ln>
                <a:solidFill>
                  <a:srgbClr val="9CC35D"/>
                </a:solidFill>
              </a:ln>
            </p:spPr>
            <p:txBody>
              <a:bodyPr wrap="square" rtlCol="0">
                <a:spAutoFit/>
              </a:bodyPr>
              <a:lstStyle/>
              <a:p>
                <a:pPr algn="ctr"/>
                <a:endParaRPr lang="en-GB" sz="800" dirty="0">
                  <a:latin typeface="Futura Medium" panose="020B0602020204020303" pitchFamily="34" charset="-79"/>
                  <a:cs typeface="Futura Medium" panose="020B0602020204020303" pitchFamily="34" charset="-79"/>
                </a:endParaRPr>
              </a:p>
              <a:p>
                <a:pPr algn="ctr"/>
                <a:r>
                  <a:rPr lang="en-GB" sz="2400" u="sng" dirty="0">
                    <a:latin typeface="Futura Medium" panose="020B0602020204020303" pitchFamily="34" charset="-79"/>
                    <a:cs typeface="Futura Medium" panose="020B0602020204020303" pitchFamily="34" charset="-79"/>
                  </a:rPr>
                  <a:t>Phrase Meaning</a:t>
                </a:r>
              </a:p>
              <a:p>
                <a:pPr algn="ctr"/>
                <a:endParaRPr lang="en-GB" sz="1000" dirty="0">
                  <a:latin typeface="Futura Medium" panose="020B0602020204020303" pitchFamily="34" charset="-79"/>
                  <a:cs typeface="Futura Medium" panose="020B0602020204020303" pitchFamily="34" charset="-79"/>
                </a:endParaRPr>
              </a:p>
              <a:p>
                <a:pPr algn="ctr"/>
                <a:r>
                  <a:rPr lang="en-GB" i="1" dirty="0">
                    <a:solidFill>
                      <a:srgbClr val="0069B8"/>
                    </a:solidFill>
                    <a:latin typeface="Futura Medium" panose="020B0602020204020303" pitchFamily="34" charset="-79"/>
                    <a:cs typeface="Futura Medium" panose="020B0602020204020303" pitchFamily="34" charset="-79"/>
                  </a:rPr>
                  <a:t>‘Fabric of your being’ </a:t>
                </a:r>
              </a:p>
              <a:p>
                <a:pPr algn="ctr"/>
                <a:endParaRPr lang="en-GB" sz="1000" dirty="0">
                  <a:latin typeface="Futura Medium" panose="020B0602020204020303" pitchFamily="34" charset="-79"/>
                  <a:cs typeface="Futura Medium" panose="020B0602020204020303" pitchFamily="34" charset="-79"/>
                </a:endParaRPr>
              </a:p>
              <a:p>
                <a:pPr algn="ctr"/>
                <a:r>
                  <a:rPr lang="en-GB" dirty="0">
                    <a:latin typeface="Futura Medium" panose="020B0602020204020303" pitchFamily="34" charset="-79"/>
                    <a:cs typeface="Futura Medium" panose="020B0602020204020303" pitchFamily="34" charset="-79"/>
                  </a:rPr>
                  <a:t>What do you think this phrase means? Can you give examples relating to yourself?</a:t>
                </a:r>
              </a:p>
              <a:p>
                <a:pPr algn="ctr"/>
                <a:endParaRPr lang="en-GB" sz="1000" dirty="0">
                  <a:solidFill>
                    <a:srgbClr val="0069B8"/>
                  </a:solidFill>
                  <a:latin typeface="Futura Medium" panose="020B0602020204020303" pitchFamily="34" charset="-79"/>
                  <a:cs typeface="Futura Medium" panose="020B0602020204020303" pitchFamily="34" charset="-79"/>
                </a:endParaRPr>
              </a:p>
            </p:txBody>
          </p:sp>
          <p:sp>
            <p:nvSpPr>
              <p:cNvPr id="9" name="TextBox 8">
                <a:extLst>
                  <a:ext uri="{FF2B5EF4-FFF2-40B4-BE49-F238E27FC236}">
                    <a16:creationId xmlns:a16="http://schemas.microsoft.com/office/drawing/2014/main" id="{DF8E05B2-F0DC-6747-B023-A9CD190B413C}"/>
                  </a:ext>
                </a:extLst>
              </p:cNvPr>
              <p:cNvSpPr txBox="1"/>
              <p:nvPr/>
            </p:nvSpPr>
            <p:spPr>
              <a:xfrm>
                <a:off x="1488" y="4519241"/>
                <a:ext cx="5435600" cy="1785104"/>
              </a:xfrm>
              <a:prstGeom prst="rect">
                <a:avLst/>
              </a:prstGeom>
              <a:solidFill>
                <a:srgbClr val="9CC35D"/>
              </a:solidFill>
              <a:ln>
                <a:solidFill>
                  <a:srgbClr val="9CC35D"/>
                </a:solidFill>
              </a:ln>
            </p:spPr>
            <p:txBody>
              <a:bodyPr wrap="square" rtlCol="0">
                <a:spAutoFit/>
              </a:bodyPr>
              <a:lstStyle/>
              <a:p>
                <a:pPr algn="ctr"/>
                <a:endParaRPr lang="en-GB" sz="800" dirty="0">
                  <a:latin typeface="Futura Medium" panose="020B0602020204020303" pitchFamily="34" charset="-79"/>
                  <a:cs typeface="Futura Medium" panose="020B0602020204020303" pitchFamily="34" charset="-79"/>
                </a:endParaRPr>
              </a:p>
              <a:p>
                <a:pPr algn="ctr"/>
                <a:r>
                  <a:rPr lang="en-GB" sz="2400" u="sng" dirty="0">
                    <a:latin typeface="Futura Medium" panose="020B0602020204020303" pitchFamily="34" charset="-79"/>
                    <a:cs typeface="Futura Medium" panose="020B0602020204020303" pitchFamily="34" charset="-79"/>
                  </a:rPr>
                  <a:t>Vocabulary check</a:t>
                </a:r>
              </a:p>
              <a:p>
                <a:pPr algn="ctr"/>
                <a:endParaRPr lang="en-GB" sz="800" dirty="0">
                  <a:latin typeface="Futura Medium" panose="020B0602020204020303" pitchFamily="34" charset="-79"/>
                  <a:cs typeface="Futura Medium" panose="020B0602020204020303" pitchFamily="34" charset="-79"/>
                </a:endParaRPr>
              </a:p>
              <a:p>
                <a:pPr algn="ctr"/>
                <a:r>
                  <a:rPr lang="en-GB" dirty="0">
                    <a:solidFill>
                      <a:srgbClr val="0069B8"/>
                    </a:solidFill>
                    <a:latin typeface="Futura Medium" panose="020B0602020204020303" pitchFamily="34" charset="-79"/>
                    <a:cs typeface="Futura Medium" panose="020B0602020204020303" pitchFamily="34" charset="-79"/>
                  </a:rPr>
                  <a:t>‘Generation’</a:t>
                </a:r>
              </a:p>
              <a:p>
                <a:pPr algn="ctr"/>
                <a:endParaRPr lang="en-GB" sz="1000" dirty="0">
                  <a:latin typeface="Futura Medium" panose="020B0602020204020303" pitchFamily="34" charset="-79"/>
                  <a:cs typeface="Futura Medium" panose="020B0602020204020303" pitchFamily="34" charset="-79"/>
                </a:endParaRPr>
              </a:p>
              <a:p>
                <a:pPr algn="ctr"/>
                <a:r>
                  <a:rPr lang="en-GB" dirty="0">
                    <a:latin typeface="Futura Medium" panose="020B0602020204020303" pitchFamily="34" charset="-79"/>
                    <a:cs typeface="Futura Medium" panose="020B0602020204020303" pitchFamily="34" charset="-79"/>
                  </a:rPr>
                  <a:t>Do you know the meaning of the word generation? Have you heard the word before?</a:t>
                </a:r>
              </a:p>
              <a:p>
                <a:pPr algn="ctr"/>
                <a:endParaRPr lang="en-GB" sz="600" dirty="0">
                  <a:solidFill>
                    <a:srgbClr val="0069B8"/>
                  </a:solidFill>
                  <a:latin typeface="Futura Medium" panose="020B0602020204020303" pitchFamily="34" charset="-79"/>
                  <a:cs typeface="Futura Medium" panose="020B0602020204020303" pitchFamily="34" charset="-79"/>
                </a:endParaRPr>
              </a:p>
            </p:txBody>
          </p:sp>
        </p:grpSp>
        <p:sp>
          <p:nvSpPr>
            <p:cNvPr id="14" name="Rectangle 13">
              <a:extLst>
                <a:ext uri="{FF2B5EF4-FFF2-40B4-BE49-F238E27FC236}">
                  <a16:creationId xmlns:a16="http://schemas.microsoft.com/office/drawing/2014/main" id="{C00A5754-CC26-2443-A6BF-8A4544FED7A1}"/>
                </a:ext>
              </a:extLst>
            </p:cNvPr>
            <p:cNvSpPr/>
            <p:nvPr/>
          </p:nvSpPr>
          <p:spPr>
            <a:xfrm rot="16200000">
              <a:off x="-1744343" y="2252649"/>
              <a:ext cx="3681046" cy="192360"/>
            </a:xfrm>
            <a:prstGeom prst="rect">
              <a:avLst/>
            </a:prstGeom>
          </p:spPr>
          <p:txBody>
            <a:bodyPr wrap="square">
              <a:spAutoFit/>
            </a:bodyPr>
            <a:lstStyle/>
            <a:p>
              <a:r>
                <a:rPr lang="en-GB" sz="650" i="1" dirty="0">
                  <a:latin typeface="Calibri" panose="020F0502020204030204" pitchFamily="34" charset="0"/>
                  <a:ea typeface="Calibri" panose="020F0502020204030204" pitchFamily="34" charset="0"/>
                  <a:cs typeface="Times New Roman" panose="02020603050405020304" pitchFamily="18" charset="0"/>
                </a:rPr>
                <a:t>Hey You! </a:t>
              </a:r>
              <a:r>
                <a:rPr lang="en-GB" sz="650" dirty="0">
                  <a:latin typeface="Calibri" panose="020F0502020204030204" pitchFamily="34" charset="0"/>
                  <a:ea typeface="Calibri" panose="020F0502020204030204" pitchFamily="34" charset="0"/>
                  <a:cs typeface="Times New Roman" panose="02020603050405020304" pitchFamily="18" charset="0"/>
                </a:rPr>
                <a:t>text © Dapo Adeola, 2021. Illustration © Jade Orlando, 2021.</a:t>
              </a:r>
            </a:p>
          </p:txBody>
        </p:sp>
      </p:grpSp>
    </p:spTree>
    <p:extLst>
      <p:ext uri="{BB962C8B-B14F-4D97-AF65-F5344CB8AC3E}">
        <p14:creationId xmlns:p14="http://schemas.microsoft.com/office/powerpoint/2010/main" val="37110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A2B3DD-F10B-A845-8C86-1A767167B130}"/>
              </a:ext>
            </a:extLst>
          </p:cNvPr>
          <p:cNvGrpSpPr/>
          <p:nvPr/>
        </p:nvGrpSpPr>
        <p:grpSpPr>
          <a:xfrm>
            <a:off x="439557" y="423613"/>
            <a:ext cx="11757433" cy="5948763"/>
            <a:chOff x="439557" y="423613"/>
            <a:chExt cx="11757433" cy="5948763"/>
          </a:xfrm>
        </p:grpSpPr>
        <p:grpSp>
          <p:nvGrpSpPr>
            <p:cNvPr id="2" name="Group 1">
              <a:extLst>
                <a:ext uri="{FF2B5EF4-FFF2-40B4-BE49-F238E27FC236}">
                  <a16:creationId xmlns:a16="http://schemas.microsoft.com/office/drawing/2014/main" id="{A7548BEC-F689-9D45-8556-75B73FEC6A9A}"/>
                </a:ext>
              </a:extLst>
            </p:cNvPr>
            <p:cNvGrpSpPr/>
            <p:nvPr/>
          </p:nvGrpSpPr>
          <p:grpSpPr>
            <a:xfrm>
              <a:off x="439557" y="423613"/>
              <a:ext cx="11757433" cy="5907492"/>
              <a:chOff x="439557" y="423613"/>
              <a:chExt cx="11757433" cy="5907492"/>
            </a:xfrm>
          </p:grpSpPr>
          <p:pic>
            <p:nvPicPr>
              <p:cNvPr id="10" name="Picture 9">
                <a:extLst>
                  <a:ext uri="{FF2B5EF4-FFF2-40B4-BE49-F238E27FC236}">
                    <a16:creationId xmlns:a16="http://schemas.microsoft.com/office/drawing/2014/main" id="{E640A230-E481-8F44-82F1-9BB90A4AC938}"/>
                  </a:ext>
                </a:extLst>
              </p:cNvPr>
              <p:cNvPicPr>
                <a:picLocks noChangeAspect="1"/>
              </p:cNvPicPr>
              <p:nvPr/>
            </p:nvPicPr>
            <p:blipFill rotWithShape="1">
              <a:blip r:embed="rId3">
                <a:extLst>
                  <a:ext uri="{28A0092B-C50C-407E-A947-70E740481C1C}">
                    <a14:useLocalDpi xmlns:a14="http://schemas.microsoft.com/office/drawing/2010/main" val="0"/>
                  </a:ext>
                </a:extLst>
              </a:blip>
              <a:srcRect r="8354"/>
              <a:stretch/>
            </p:blipFill>
            <p:spPr>
              <a:xfrm>
                <a:off x="4796443" y="1780411"/>
                <a:ext cx="7400547" cy="4550694"/>
              </a:xfrm>
              <a:prstGeom prst="rect">
                <a:avLst/>
              </a:prstGeom>
            </p:spPr>
          </p:pic>
          <p:sp>
            <p:nvSpPr>
              <p:cNvPr id="8" name="Title 1">
                <a:extLst>
                  <a:ext uri="{FF2B5EF4-FFF2-40B4-BE49-F238E27FC236}">
                    <a16:creationId xmlns:a16="http://schemas.microsoft.com/office/drawing/2014/main" id="{132CECF6-1EFA-8444-B8D8-1B4A1C49611A}"/>
                  </a:ext>
                </a:extLst>
              </p:cNvPr>
              <p:cNvSpPr txBox="1">
                <a:spLocks/>
              </p:cNvSpPr>
              <p:nvPr/>
            </p:nvSpPr>
            <p:spPr>
              <a:xfrm>
                <a:off x="439557" y="423613"/>
                <a:ext cx="9834743"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latin typeface="FUTURA MEDIUM" panose="020B0602020204020303" pitchFamily="34" charset="-79"/>
                    <a:cs typeface="FUTURA MEDIUM" panose="020B0602020204020303" pitchFamily="34" charset="-79"/>
                  </a:rPr>
                  <a:t>You are </a:t>
                </a:r>
                <a:r>
                  <a:rPr lang="en-GB" sz="7200" b="1" dirty="0">
                    <a:solidFill>
                      <a:srgbClr val="0069B8"/>
                    </a:solidFill>
                    <a:latin typeface="FUTURA MEDIUM" panose="020B0602020204020303" pitchFamily="34" charset="-79"/>
                    <a:cs typeface="FUTURA MEDIUM" panose="020B0602020204020303" pitchFamily="34" charset="-79"/>
                  </a:rPr>
                  <a:t>loved</a:t>
                </a:r>
              </a:p>
            </p:txBody>
          </p:sp>
          <p:pic>
            <p:nvPicPr>
              <p:cNvPr id="7" name="Picture 6">
                <a:extLst>
                  <a:ext uri="{FF2B5EF4-FFF2-40B4-BE49-F238E27FC236}">
                    <a16:creationId xmlns:a16="http://schemas.microsoft.com/office/drawing/2014/main" id="{9F8DD9DB-5C84-A141-837B-D0F1793DD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217" y="1371977"/>
                <a:ext cx="2828572" cy="144000"/>
              </a:xfrm>
              <a:prstGeom prst="rect">
                <a:avLst/>
              </a:prstGeom>
            </p:spPr>
          </p:pic>
          <p:sp>
            <p:nvSpPr>
              <p:cNvPr id="9" name="Rectangle 8">
                <a:extLst>
                  <a:ext uri="{FF2B5EF4-FFF2-40B4-BE49-F238E27FC236}">
                    <a16:creationId xmlns:a16="http://schemas.microsoft.com/office/drawing/2014/main" id="{1AB040CD-29E6-884F-BD57-D57DA5483E46}"/>
                  </a:ext>
                </a:extLst>
              </p:cNvPr>
              <p:cNvSpPr/>
              <p:nvPr/>
            </p:nvSpPr>
            <p:spPr>
              <a:xfrm>
                <a:off x="439557" y="1780412"/>
                <a:ext cx="4094343" cy="3785652"/>
              </a:xfrm>
              <a:prstGeom prst="rect">
                <a:avLst/>
              </a:prstGeom>
            </p:spPr>
            <p:txBody>
              <a:bodyPr wrap="square">
                <a:spAutoFit/>
              </a:bodyPr>
              <a:lstStyle/>
              <a:p>
                <a:endParaRPr lang="en-GB" sz="1000" b="1" dirty="0">
                  <a:latin typeface="Futura Medium" panose="020B0602020204020303" pitchFamily="34" charset="-79"/>
                  <a:cs typeface="Futura Medium" panose="020B0602020204020303" pitchFamily="34" charset="-79"/>
                </a:endParaRPr>
              </a:p>
              <a:p>
                <a:r>
                  <a:rPr lang="en-GB" sz="2200" b="1" dirty="0">
                    <a:latin typeface="Futura Medium" panose="020B0602020204020303" pitchFamily="34" charset="-79"/>
                    <a:cs typeface="Futura Medium" panose="020B0602020204020303" pitchFamily="34" charset="-79"/>
                  </a:rPr>
                  <a:t>1. Why is it important to</a:t>
                </a:r>
              </a:p>
              <a:p>
                <a:r>
                  <a:rPr lang="en-GB" sz="2200" b="1" dirty="0">
                    <a:latin typeface="Futura Medium" panose="020B0602020204020303" pitchFamily="34" charset="-79"/>
                    <a:cs typeface="Futura Medium" panose="020B0602020204020303" pitchFamily="34" charset="-79"/>
                  </a:rPr>
                  <a:t>know that you are </a:t>
                </a:r>
                <a:r>
                  <a:rPr lang="en-GB" sz="2200" b="1" dirty="0">
                    <a:solidFill>
                      <a:srgbClr val="0069B8"/>
                    </a:solidFill>
                    <a:latin typeface="Futura Medium" panose="020B0602020204020303" pitchFamily="34" charset="-79"/>
                    <a:cs typeface="Futura Medium" panose="020B0602020204020303" pitchFamily="34" charset="-79"/>
                  </a:rPr>
                  <a:t>loved</a:t>
                </a:r>
                <a:r>
                  <a:rPr lang="en-GB" sz="2200" b="1" dirty="0">
                    <a:latin typeface="Futura Medium" panose="020B0602020204020303" pitchFamily="34" charset="-79"/>
                    <a:cs typeface="Futura Medium" panose="020B0602020204020303" pitchFamily="34" charset="-79"/>
                  </a:rPr>
                  <a:t>?</a:t>
                </a:r>
              </a:p>
              <a:p>
                <a:endParaRPr lang="en-GB" b="1" dirty="0">
                  <a:latin typeface="Futura Medium" panose="020B0602020204020303" pitchFamily="34" charset="-79"/>
                  <a:cs typeface="Futura Medium" panose="020B0602020204020303" pitchFamily="34" charset="-79"/>
                </a:endParaRPr>
              </a:p>
              <a:p>
                <a:r>
                  <a:rPr lang="en-GB" sz="2200" b="1" dirty="0">
                    <a:latin typeface="Futura Medium" panose="020B0602020204020303" pitchFamily="34" charset="-79"/>
                    <a:cs typeface="Futura Medium" panose="020B0602020204020303" pitchFamily="34" charset="-79"/>
                  </a:rPr>
                  <a:t>2. How does it make you feel?</a:t>
                </a:r>
              </a:p>
              <a:p>
                <a:endParaRPr lang="en-GB" b="1" dirty="0">
                  <a:latin typeface="Futura Medium" panose="020B0602020204020303" pitchFamily="34" charset="-79"/>
                  <a:cs typeface="Futura Medium" panose="020B0602020204020303" pitchFamily="34" charset="-79"/>
                </a:endParaRPr>
              </a:p>
              <a:p>
                <a:r>
                  <a:rPr lang="en-GB" sz="2200" b="1" dirty="0">
                    <a:latin typeface="Futura Medium" panose="020B0602020204020303" pitchFamily="34" charset="-79"/>
                    <a:cs typeface="Futura Medium" panose="020B0602020204020303" pitchFamily="34" charset="-79"/>
                  </a:rPr>
                  <a:t>3. How can </a:t>
                </a:r>
                <a:r>
                  <a:rPr lang="en-GB" sz="2200" b="1" dirty="0">
                    <a:solidFill>
                      <a:srgbClr val="0069B8"/>
                    </a:solidFill>
                    <a:latin typeface="Futura Medium" panose="020B0602020204020303" pitchFamily="34" charset="-79"/>
                    <a:cs typeface="Futura Medium" panose="020B0602020204020303" pitchFamily="34" charset="-79"/>
                  </a:rPr>
                  <a:t>love</a:t>
                </a:r>
                <a:r>
                  <a:rPr lang="en-GB" sz="2200" b="1" dirty="0">
                    <a:latin typeface="Futura Medium" panose="020B0602020204020303" pitchFamily="34" charset="-79"/>
                    <a:cs typeface="Futura Medium" panose="020B0602020204020303" pitchFamily="34" charset="-79"/>
                  </a:rPr>
                  <a:t> begin before you are even born?</a:t>
                </a:r>
              </a:p>
              <a:p>
                <a:endParaRPr lang="en-GB" b="1" dirty="0">
                  <a:latin typeface="Futura Medium" panose="020B0602020204020303" pitchFamily="34" charset="-79"/>
                  <a:cs typeface="Futura Medium" panose="020B0602020204020303" pitchFamily="34" charset="-79"/>
                </a:endParaRPr>
              </a:p>
              <a:p>
                <a:r>
                  <a:rPr lang="en-GB" sz="2200" b="1" dirty="0">
                    <a:latin typeface="Futura Medium" panose="020B0602020204020303" pitchFamily="34" charset="-79"/>
                    <a:cs typeface="Futura Medium" panose="020B0602020204020303" pitchFamily="34" charset="-79"/>
                  </a:rPr>
                  <a:t>4. What do you think Dapo meant by this?</a:t>
                </a:r>
              </a:p>
              <a:p>
                <a:endParaRPr lang="en-GB" sz="2200" b="1" dirty="0">
                  <a:latin typeface="Futura Medium" panose="020B0602020204020303" pitchFamily="34" charset="-79"/>
                  <a:cs typeface="Futura Medium" panose="020B0602020204020303" pitchFamily="34" charset="-79"/>
                </a:endParaRPr>
              </a:p>
            </p:txBody>
          </p:sp>
          <p:sp>
            <p:nvSpPr>
              <p:cNvPr id="6" name="TextBox 5">
                <a:extLst>
                  <a:ext uri="{FF2B5EF4-FFF2-40B4-BE49-F238E27FC236}">
                    <a16:creationId xmlns:a16="http://schemas.microsoft.com/office/drawing/2014/main" id="{3D0A96F7-D60D-2F41-B2ED-5CDE9EC9A6A1}"/>
                  </a:ext>
                </a:extLst>
              </p:cNvPr>
              <p:cNvSpPr txBox="1"/>
              <p:nvPr/>
            </p:nvSpPr>
            <p:spPr>
              <a:xfrm>
                <a:off x="439557" y="5418724"/>
                <a:ext cx="4094343" cy="707886"/>
              </a:xfrm>
              <a:prstGeom prst="rect">
                <a:avLst/>
              </a:prstGeom>
              <a:noFill/>
              <a:ln w="12700">
                <a:noFill/>
              </a:ln>
            </p:spPr>
            <p:txBody>
              <a:bodyPr wrap="square" rtlCol="0">
                <a:spAutoFit/>
              </a:bodyPr>
              <a:lstStyle/>
              <a:p>
                <a:r>
                  <a:rPr lang="en-GB" sz="2000" dirty="0">
                    <a:latin typeface="Futura Medium" panose="020B0602020204020303" pitchFamily="34" charset="-79"/>
                    <a:cs typeface="Futura Medium" panose="020B0602020204020303" pitchFamily="34" charset="-79"/>
                  </a:rPr>
                  <a:t>Can you think of any synonyms for love? List them as a class.</a:t>
                </a:r>
              </a:p>
            </p:txBody>
          </p:sp>
        </p:grpSp>
        <p:sp>
          <p:nvSpPr>
            <p:cNvPr id="11" name="Rectangle 10">
              <a:extLst>
                <a:ext uri="{FF2B5EF4-FFF2-40B4-BE49-F238E27FC236}">
                  <a16:creationId xmlns:a16="http://schemas.microsoft.com/office/drawing/2014/main" id="{DED28517-662C-4640-B97C-9B392C0B9417}"/>
                </a:ext>
              </a:extLst>
            </p:cNvPr>
            <p:cNvSpPr/>
            <p:nvPr/>
          </p:nvSpPr>
          <p:spPr>
            <a:xfrm rot="16200000">
              <a:off x="2892398" y="4435673"/>
              <a:ext cx="3681046" cy="192360"/>
            </a:xfrm>
            <a:prstGeom prst="rect">
              <a:avLst/>
            </a:prstGeom>
          </p:spPr>
          <p:txBody>
            <a:bodyPr wrap="square">
              <a:spAutoFit/>
            </a:bodyPr>
            <a:lstStyle/>
            <a:p>
              <a:r>
                <a:rPr lang="en-GB" sz="650" i="1" dirty="0">
                  <a:latin typeface="Calibri" panose="020F0502020204030204" pitchFamily="34" charset="0"/>
                  <a:ea typeface="Calibri" panose="020F0502020204030204" pitchFamily="34" charset="0"/>
                  <a:cs typeface="Times New Roman" panose="02020603050405020304" pitchFamily="18" charset="0"/>
                </a:rPr>
                <a:t>Hey You! </a:t>
              </a:r>
              <a:r>
                <a:rPr lang="en-GB" sz="650" dirty="0">
                  <a:latin typeface="Calibri" panose="020F0502020204030204" pitchFamily="34" charset="0"/>
                  <a:ea typeface="Calibri" panose="020F0502020204030204" pitchFamily="34" charset="0"/>
                  <a:cs typeface="Times New Roman" panose="02020603050405020304" pitchFamily="18" charset="0"/>
                </a:rPr>
                <a:t>text © Dapo Adeola, 2021. Illustration © Jade Orlando, 2021.</a:t>
              </a:r>
            </a:p>
          </p:txBody>
        </p:sp>
      </p:grpSp>
    </p:spTree>
    <p:extLst>
      <p:ext uri="{BB962C8B-B14F-4D97-AF65-F5344CB8AC3E}">
        <p14:creationId xmlns:p14="http://schemas.microsoft.com/office/powerpoint/2010/main" val="42851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9B8"/>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E35209-355C-B749-AECD-5ACDE7D1ABF6}"/>
              </a:ext>
            </a:extLst>
          </p:cNvPr>
          <p:cNvSpPr/>
          <p:nvPr/>
        </p:nvSpPr>
        <p:spPr>
          <a:xfrm>
            <a:off x="8120271" y="269122"/>
            <a:ext cx="4071729" cy="2862967"/>
          </a:xfrm>
          <a:prstGeom prst="rect">
            <a:avLst/>
          </a:prstGeom>
          <a:solidFill>
            <a:srgbClr val="0069B8"/>
          </a:solidFill>
          <a:ln>
            <a:solidFill>
              <a:srgbClr val="006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5269F1F-02BA-5346-A1B9-CC5F91813B27}"/>
              </a:ext>
            </a:extLst>
          </p:cNvPr>
          <p:cNvSpPr txBox="1"/>
          <p:nvPr/>
        </p:nvSpPr>
        <p:spPr>
          <a:xfrm>
            <a:off x="7721598" y="4518897"/>
            <a:ext cx="4470400" cy="1554272"/>
          </a:xfrm>
          <a:prstGeom prst="rect">
            <a:avLst/>
          </a:prstGeom>
          <a:solidFill>
            <a:srgbClr val="9CC35D"/>
          </a:solidFill>
          <a:ln>
            <a:solidFill>
              <a:srgbClr val="9CC35D"/>
            </a:solidFill>
          </a:ln>
        </p:spPr>
        <p:txBody>
          <a:bodyPr wrap="square" rtlCol="0">
            <a:spAutoFit/>
          </a:bodyPr>
          <a:lstStyle/>
          <a:p>
            <a:pPr algn="ctr"/>
            <a:endParaRPr lang="en-GB" sz="1000" dirty="0">
              <a:latin typeface="Futura Medium" panose="020B0602020204020303" pitchFamily="34" charset="-79"/>
              <a:cs typeface="Futura Medium" panose="020B0602020204020303" pitchFamily="34" charset="-79"/>
            </a:endParaRPr>
          </a:p>
          <a:p>
            <a:pPr algn="ctr"/>
            <a:r>
              <a:rPr lang="en-GB" sz="2400" u="sng" dirty="0">
                <a:latin typeface="Futura Medium" panose="020B0602020204020303" pitchFamily="34" charset="-79"/>
                <a:cs typeface="Futura Medium" panose="020B0602020204020303" pitchFamily="34" charset="-79"/>
              </a:rPr>
              <a:t>Phrase Meaning</a:t>
            </a:r>
          </a:p>
          <a:p>
            <a:pPr algn="ctr"/>
            <a:endParaRPr lang="en-GB" sz="1000" dirty="0">
              <a:latin typeface="Futura Medium" panose="020B0602020204020303" pitchFamily="34" charset="-79"/>
              <a:cs typeface="Futura Medium" panose="020B0602020204020303" pitchFamily="34" charset="-79"/>
            </a:endParaRPr>
          </a:p>
          <a:p>
            <a:pPr algn="ctr"/>
            <a:r>
              <a:rPr lang="en-GB" i="1" dirty="0">
                <a:solidFill>
                  <a:srgbClr val="0069B8"/>
                </a:solidFill>
                <a:latin typeface="Futura Medium" panose="020B0602020204020303" pitchFamily="34" charset="-79"/>
                <a:cs typeface="Futura Medium" panose="020B0602020204020303" pitchFamily="34" charset="-79"/>
              </a:rPr>
              <a:t>‘never lose sight’ </a:t>
            </a:r>
          </a:p>
          <a:p>
            <a:pPr algn="ctr"/>
            <a:endParaRPr lang="en-GB" sz="1000" dirty="0">
              <a:latin typeface="Futura Medium" panose="020B0602020204020303" pitchFamily="34" charset="-79"/>
              <a:cs typeface="Futura Medium" panose="020B0602020204020303" pitchFamily="34" charset="-79"/>
            </a:endParaRPr>
          </a:p>
          <a:p>
            <a:pPr algn="ctr"/>
            <a:r>
              <a:rPr lang="en-GB" dirty="0">
                <a:latin typeface="Futura Medium" panose="020B0602020204020303" pitchFamily="34" charset="-79"/>
                <a:cs typeface="Futura Medium" panose="020B0602020204020303" pitchFamily="34" charset="-79"/>
              </a:rPr>
              <a:t>What do you think this phrase means?  </a:t>
            </a:r>
            <a:endParaRPr lang="en-GB" sz="1000" dirty="0">
              <a:latin typeface="Futura Medium" panose="020B0602020204020303" pitchFamily="34" charset="-79"/>
              <a:cs typeface="Futura Medium" panose="020B0602020204020303" pitchFamily="34" charset="-79"/>
            </a:endParaRPr>
          </a:p>
          <a:p>
            <a:pPr algn="ctr"/>
            <a:endParaRPr lang="en-GB" sz="500" dirty="0">
              <a:latin typeface="Futura Medium" panose="020B0602020204020303" pitchFamily="34" charset="-79"/>
              <a:cs typeface="Futura Medium" panose="020B0602020204020303" pitchFamily="34" charset="-79"/>
            </a:endParaRPr>
          </a:p>
        </p:txBody>
      </p:sp>
      <p:sp>
        <p:nvSpPr>
          <p:cNvPr id="9" name="TextBox 8">
            <a:extLst>
              <a:ext uri="{FF2B5EF4-FFF2-40B4-BE49-F238E27FC236}">
                <a16:creationId xmlns:a16="http://schemas.microsoft.com/office/drawing/2014/main" id="{DF8E05B2-F0DC-6747-B023-A9CD190B413C}"/>
              </a:ext>
            </a:extLst>
          </p:cNvPr>
          <p:cNvSpPr txBox="1"/>
          <p:nvPr/>
        </p:nvSpPr>
        <p:spPr>
          <a:xfrm>
            <a:off x="-1" y="4226909"/>
            <a:ext cx="7327479" cy="2154436"/>
          </a:xfrm>
          <a:prstGeom prst="rect">
            <a:avLst/>
          </a:prstGeom>
          <a:solidFill>
            <a:srgbClr val="9CC35D"/>
          </a:solidFill>
          <a:ln>
            <a:solidFill>
              <a:srgbClr val="9CC35D"/>
            </a:solidFill>
          </a:ln>
        </p:spPr>
        <p:txBody>
          <a:bodyPr wrap="square" rtlCol="0">
            <a:spAutoFit/>
          </a:bodyPr>
          <a:lstStyle/>
          <a:p>
            <a:pPr algn="ctr"/>
            <a:endParaRPr lang="en-GB" sz="1000" dirty="0">
              <a:latin typeface="Futura Medium" panose="020B0602020204020303" pitchFamily="34" charset="-79"/>
              <a:cs typeface="Futura Medium" panose="020B0602020204020303" pitchFamily="34" charset="-79"/>
            </a:endParaRPr>
          </a:p>
          <a:p>
            <a:pPr algn="ctr"/>
            <a:r>
              <a:rPr lang="en-GB" sz="2400" u="sng" dirty="0">
                <a:latin typeface="Futura Medium" panose="020B0602020204020303" pitchFamily="34" charset="-79"/>
                <a:cs typeface="Futura Medium" panose="020B0602020204020303" pitchFamily="34" charset="-79"/>
              </a:rPr>
              <a:t>Vocabulary check</a:t>
            </a:r>
          </a:p>
          <a:p>
            <a:pPr algn="ctr"/>
            <a:endParaRPr lang="en-GB" sz="1000" dirty="0">
              <a:latin typeface="Futura Medium" panose="020B0602020204020303" pitchFamily="34" charset="-79"/>
              <a:cs typeface="Futura Medium" panose="020B0602020204020303" pitchFamily="34" charset="-79"/>
            </a:endParaRPr>
          </a:p>
          <a:p>
            <a:pPr algn="ctr"/>
            <a:r>
              <a:rPr lang="en-GB" dirty="0">
                <a:solidFill>
                  <a:srgbClr val="0069B8"/>
                </a:solidFill>
                <a:latin typeface="Futura Medium" panose="020B0602020204020303" pitchFamily="34" charset="-79"/>
                <a:cs typeface="Futura Medium" panose="020B0602020204020303" pitchFamily="34" charset="-79"/>
              </a:rPr>
              <a:t>‘Wonderful’</a:t>
            </a:r>
          </a:p>
          <a:p>
            <a:pPr algn="ctr"/>
            <a:endParaRPr lang="en-GB" sz="1000" dirty="0">
              <a:latin typeface="Futura Medium" panose="020B0602020204020303" pitchFamily="34" charset="-79"/>
              <a:cs typeface="Futura Medium" panose="020B0602020204020303" pitchFamily="34" charset="-79"/>
            </a:endParaRPr>
          </a:p>
          <a:p>
            <a:pPr algn="ctr"/>
            <a:r>
              <a:rPr lang="en-GB" dirty="0">
                <a:latin typeface="Futura Medium" panose="020B0602020204020303" pitchFamily="34" charset="-79"/>
                <a:cs typeface="Futura Medium" panose="020B0602020204020303" pitchFamily="34" charset="-79"/>
              </a:rPr>
              <a:t>Do you know the meaning of the word wonderful? Have you heard the word before? Can you think of other words that could be used instead of wonderful that have the same meaning?</a:t>
            </a:r>
            <a:r>
              <a:rPr lang="en-GB" sz="300" dirty="0">
                <a:solidFill>
                  <a:srgbClr val="0069B8"/>
                </a:solidFill>
                <a:latin typeface="Futura Medium" panose="020B0602020204020303" pitchFamily="34" charset="-79"/>
                <a:cs typeface="Futura Medium" panose="020B0602020204020303" pitchFamily="34" charset="-79"/>
              </a:rPr>
              <a:t> </a:t>
            </a:r>
            <a:r>
              <a:rPr lang="en-GB" sz="1050" dirty="0">
                <a:solidFill>
                  <a:srgbClr val="0069B8"/>
                </a:solidFill>
                <a:latin typeface="Futura Medium" panose="020B0602020204020303" pitchFamily="34" charset="-79"/>
                <a:cs typeface="Futura Medium" panose="020B0602020204020303" pitchFamily="34" charset="-79"/>
              </a:rPr>
              <a:t> </a:t>
            </a:r>
            <a:r>
              <a:rPr lang="en-GB" sz="500" dirty="0">
                <a:solidFill>
                  <a:srgbClr val="0069B8"/>
                </a:solidFill>
                <a:latin typeface="Futura Medium" panose="020B0602020204020303" pitchFamily="34" charset="-79"/>
                <a:cs typeface="Futura Medium" panose="020B0602020204020303" pitchFamily="34" charset="-79"/>
              </a:rPr>
              <a:t> </a:t>
            </a:r>
            <a:r>
              <a:rPr lang="en-GB" sz="300" dirty="0">
                <a:solidFill>
                  <a:srgbClr val="0069B8"/>
                </a:solidFill>
                <a:latin typeface="Futura Medium" panose="020B0602020204020303" pitchFamily="34" charset="-79"/>
                <a:cs typeface="Futura Medium" panose="020B0602020204020303" pitchFamily="34" charset="-79"/>
              </a:rPr>
              <a:t> </a:t>
            </a:r>
            <a:endParaRPr lang="en-GB" sz="1000" dirty="0">
              <a:solidFill>
                <a:srgbClr val="0069B8"/>
              </a:solidFill>
              <a:latin typeface="Futura Medium" panose="020B0602020204020303" pitchFamily="34" charset="-79"/>
              <a:cs typeface="Futura Medium" panose="020B0602020204020303" pitchFamily="34" charset="-79"/>
            </a:endParaRPr>
          </a:p>
          <a:p>
            <a:pPr algn="ctr"/>
            <a:r>
              <a:rPr lang="en-GB" sz="800" dirty="0">
                <a:solidFill>
                  <a:srgbClr val="0069B8"/>
                </a:solidFill>
                <a:latin typeface="Futura Medium" panose="020B0602020204020303" pitchFamily="34" charset="-79"/>
                <a:cs typeface="Futura Medium" panose="020B0602020204020303" pitchFamily="34" charset="-79"/>
              </a:rPr>
              <a:t> </a:t>
            </a:r>
            <a:r>
              <a:rPr lang="en-GB" sz="100" dirty="0">
                <a:solidFill>
                  <a:srgbClr val="0069B8"/>
                </a:solidFill>
                <a:latin typeface="Futura Medium" panose="020B0602020204020303" pitchFamily="34" charset="-79"/>
                <a:cs typeface="Futura Medium" panose="020B0602020204020303" pitchFamily="34" charset="-79"/>
              </a:rPr>
              <a:t> </a:t>
            </a:r>
            <a:endParaRPr lang="en-GB" sz="800" dirty="0">
              <a:solidFill>
                <a:srgbClr val="0069B8"/>
              </a:solidFill>
              <a:latin typeface="Futura Medium" panose="020B0602020204020303" pitchFamily="34" charset="-79"/>
              <a:cs typeface="Futura Medium" panose="020B0602020204020303" pitchFamily="34" charset="-79"/>
            </a:endParaRPr>
          </a:p>
        </p:txBody>
      </p:sp>
      <p:sp>
        <p:nvSpPr>
          <p:cNvPr id="11" name="TextBox 10">
            <a:extLst>
              <a:ext uri="{FF2B5EF4-FFF2-40B4-BE49-F238E27FC236}">
                <a16:creationId xmlns:a16="http://schemas.microsoft.com/office/drawing/2014/main" id="{A69B2DB4-3B4D-D744-BFF8-8599063BD2C7}"/>
              </a:ext>
            </a:extLst>
          </p:cNvPr>
          <p:cNvSpPr txBox="1"/>
          <p:nvPr/>
        </p:nvSpPr>
        <p:spPr>
          <a:xfrm>
            <a:off x="7721598" y="-1"/>
            <a:ext cx="4470401" cy="4062549"/>
          </a:xfrm>
          <a:prstGeom prst="rect">
            <a:avLst/>
          </a:prstGeom>
          <a:solidFill>
            <a:srgbClr val="9CC35D"/>
          </a:solidFill>
          <a:ln>
            <a:solidFill>
              <a:srgbClr val="9CC35D"/>
            </a:solidFill>
          </a:ln>
        </p:spPr>
        <p:txBody>
          <a:bodyPr wrap="square" rtlCol="0">
            <a:spAutoFit/>
          </a:bodyPr>
          <a:lstStyle/>
          <a:p>
            <a:pPr lvl="0" algn="ctr"/>
            <a:endParaRPr lang="en-GB" sz="700" dirty="0">
              <a:solidFill>
                <a:prstClr val="black"/>
              </a:solidFill>
              <a:latin typeface="Futura Medium" panose="020B0602020204020303" pitchFamily="34" charset="-79"/>
              <a:cs typeface="Futura Medium" panose="020B0602020204020303" pitchFamily="34" charset="-79"/>
            </a:endParaRPr>
          </a:p>
          <a:p>
            <a:pPr lvl="0" algn="ctr"/>
            <a:r>
              <a:rPr lang="en-GB" sz="2400" u="sng" dirty="0">
                <a:solidFill>
                  <a:prstClr val="black"/>
                </a:solidFill>
                <a:latin typeface="Futura Medium" panose="020B0602020204020303" pitchFamily="34" charset="-79"/>
                <a:cs typeface="Futura Medium" panose="020B0602020204020303" pitchFamily="34" charset="-79"/>
              </a:rPr>
              <a:t>Illustration inference</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marL="342900" lvl="0" indent="-342900" algn="ctr">
              <a:buAutoNum type="arabicPeriod"/>
            </a:pPr>
            <a:r>
              <a:rPr lang="en-GB" dirty="0">
                <a:solidFill>
                  <a:prstClr val="black"/>
                </a:solidFill>
                <a:latin typeface="Futura Medium" panose="020B0602020204020303" pitchFamily="34" charset="-79"/>
                <a:cs typeface="Futura Medium" panose="020B0602020204020303" pitchFamily="34" charset="-79"/>
              </a:rPr>
              <a:t>Where do you think this scene</a:t>
            </a:r>
          </a:p>
          <a:p>
            <a:pPr lvl="1" algn="ctr"/>
            <a:r>
              <a:rPr lang="en-GB" dirty="0">
                <a:solidFill>
                  <a:prstClr val="black"/>
                </a:solidFill>
                <a:latin typeface="Futura Medium" panose="020B0602020204020303" pitchFamily="34" charset="-79"/>
                <a:cs typeface="Futura Medium" panose="020B0602020204020303" pitchFamily="34" charset="-79"/>
              </a:rPr>
              <a:t>is taking place? Can you explain</a:t>
            </a:r>
          </a:p>
          <a:p>
            <a:pPr lvl="1" algn="ctr"/>
            <a:r>
              <a:rPr lang="en-GB" dirty="0">
                <a:solidFill>
                  <a:prstClr val="black"/>
                </a:solidFill>
                <a:latin typeface="Futura Medium" panose="020B0602020204020303" pitchFamily="34" charset="-79"/>
                <a:cs typeface="Futura Medium" panose="020B0602020204020303" pitchFamily="34" charset="-79"/>
              </a:rPr>
              <a:t>why you think that?</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2. How do you think the</a:t>
            </a:r>
          </a:p>
          <a:p>
            <a:pPr lvl="0" algn="ctr"/>
            <a:r>
              <a:rPr lang="en-GB" dirty="0">
                <a:solidFill>
                  <a:prstClr val="black"/>
                </a:solidFill>
                <a:latin typeface="Futura Medium" panose="020B0602020204020303" pitchFamily="34" charset="-79"/>
                <a:cs typeface="Futura Medium" panose="020B0602020204020303" pitchFamily="34" charset="-79"/>
              </a:rPr>
              <a:t>children are feeling?  </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3. What has the illustrator done to</a:t>
            </a:r>
          </a:p>
          <a:p>
            <a:pPr lvl="0" algn="ctr"/>
            <a:r>
              <a:rPr lang="en-GB" dirty="0">
                <a:solidFill>
                  <a:prstClr val="black"/>
                </a:solidFill>
                <a:latin typeface="Futura Medium" panose="020B0602020204020303" pitchFamily="34" charset="-79"/>
                <a:cs typeface="Futura Medium" panose="020B0602020204020303" pitchFamily="34" charset="-79"/>
              </a:rPr>
              <a:t>make you think that way?</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4. What is the little girl in the front imagining? Discuss the importance of representation in books. </a:t>
            </a:r>
          </a:p>
          <a:p>
            <a:pPr lvl="0" algn="ctr"/>
            <a:endParaRPr lang="en-GB" sz="700" dirty="0">
              <a:solidFill>
                <a:prstClr val="black"/>
              </a:solidFill>
              <a:latin typeface="Futura Medium" panose="020B0602020204020303" pitchFamily="34" charset="-79"/>
              <a:cs typeface="Futura Medium" panose="020B0602020204020303" pitchFamily="34" charset="-79"/>
            </a:endParaRPr>
          </a:p>
        </p:txBody>
      </p:sp>
      <p:sp>
        <p:nvSpPr>
          <p:cNvPr id="13" name="TextBox 12">
            <a:extLst>
              <a:ext uri="{FF2B5EF4-FFF2-40B4-BE49-F238E27FC236}">
                <a16:creationId xmlns:a16="http://schemas.microsoft.com/office/drawing/2014/main" id="{EC6B1154-3BDD-B54D-9B10-15FF0E15429D}"/>
              </a:ext>
            </a:extLst>
          </p:cNvPr>
          <p:cNvSpPr txBox="1"/>
          <p:nvPr/>
        </p:nvSpPr>
        <p:spPr>
          <a:xfrm>
            <a:off x="7721600" y="6039984"/>
            <a:ext cx="4470400" cy="446276"/>
          </a:xfrm>
          <a:prstGeom prst="rect">
            <a:avLst/>
          </a:prstGeom>
          <a:solidFill>
            <a:srgbClr val="9CC35D"/>
          </a:solidFill>
          <a:ln>
            <a:solidFill>
              <a:srgbClr val="9CC35D"/>
            </a:solidFill>
          </a:ln>
        </p:spPr>
        <p:txBody>
          <a:bodyPr wrap="square" rtlCol="0">
            <a:spAutoFit/>
          </a:bodyPr>
          <a:lstStyle/>
          <a:p>
            <a:pPr algn="ctr"/>
            <a:r>
              <a:rPr lang="en-GB" dirty="0">
                <a:solidFill>
                  <a:srgbClr val="0069B8"/>
                </a:solidFill>
                <a:latin typeface="Futura Medium" panose="020B0602020204020303" pitchFamily="34" charset="-79"/>
                <a:cs typeface="Futura Medium" panose="020B0602020204020303" pitchFamily="34" charset="-79"/>
              </a:rPr>
              <a:t>Never forget something or someone</a:t>
            </a:r>
          </a:p>
          <a:p>
            <a:pPr algn="ctr"/>
            <a:endParaRPr lang="en-GB" sz="500" dirty="0">
              <a:solidFill>
                <a:srgbClr val="0069B8"/>
              </a:solidFill>
              <a:latin typeface="Futura Medium" panose="020B0602020204020303" pitchFamily="34" charset="-79"/>
              <a:cs typeface="Futura Medium" panose="020B0602020204020303" pitchFamily="34" charset="-79"/>
            </a:endParaRPr>
          </a:p>
        </p:txBody>
      </p:sp>
      <p:sp>
        <p:nvSpPr>
          <p:cNvPr id="12" name="TextBox 11">
            <a:extLst>
              <a:ext uri="{FF2B5EF4-FFF2-40B4-BE49-F238E27FC236}">
                <a16:creationId xmlns:a16="http://schemas.microsoft.com/office/drawing/2014/main" id="{B69A4DD8-707C-6A44-94F3-4A0AAA95C0CC}"/>
              </a:ext>
            </a:extLst>
          </p:cNvPr>
          <p:cNvSpPr txBox="1"/>
          <p:nvPr/>
        </p:nvSpPr>
        <p:spPr>
          <a:xfrm>
            <a:off x="-2" y="6330432"/>
            <a:ext cx="7327479" cy="523220"/>
          </a:xfrm>
          <a:prstGeom prst="rect">
            <a:avLst/>
          </a:prstGeom>
          <a:solidFill>
            <a:srgbClr val="9CC35D"/>
          </a:solidFill>
          <a:ln>
            <a:solidFill>
              <a:srgbClr val="9CC35D"/>
            </a:solidFill>
          </a:ln>
        </p:spPr>
        <p:txBody>
          <a:bodyPr wrap="square" rtlCol="0">
            <a:spAutoFit/>
          </a:bodyPr>
          <a:lstStyle/>
          <a:p>
            <a:pPr algn="ctr"/>
            <a:endParaRPr lang="en-GB" sz="500" dirty="0">
              <a:solidFill>
                <a:srgbClr val="0069B8"/>
              </a:solidFill>
              <a:latin typeface="Futura Medium" panose="020B0602020204020303" pitchFamily="34" charset="-79"/>
              <a:cs typeface="Futura Medium" panose="020B0602020204020303" pitchFamily="34" charset="-79"/>
            </a:endParaRPr>
          </a:p>
          <a:p>
            <a:pPr algn="ctr"/>
            <a:r>
              <a:rPr lang="en-GB" dirty="0">
                <a:solidFill>
                  <a:srgbClr val="0069B8"/>
                </a:solidFill>
                <a:latin typeface="Futura Medium" panose="020B0602020204020303" pitchFamily="34" charset="-79"/>
                <a:cs typeface="Futura Medium" panose="020B0602020204020303" pitchFamily="34" charset="-79"/>
              </a:rPr>
              <a:t>Extremely good</a:t>
            </a:r>
          </a:p>
          <a:p>
            <a:pPr algn="ctr"/>
            <a:endParaRPr lang="en-GB" sz="500" dirty="0">
              <a:solidFill>
                <a:srgbClr val="0069B8"/>
              </a:solidFill>
              <a:latin typeface="Futura Medium" panose="020B0602020204020303" pitchFamily="34" charset="-79"/>
              <a:cs typeface="Futura Medium" panose="020B0602020204020303" pitchFamily="34" charset="-79"/>
            </a:endParaRPr>
          </a:p>
        </p:txBody>
      </p:sp>
      <p:grpSp>
        <p:nvGrpSpPr>
          <p:cNvPr id="5" name="Group 4">
            <a:extLst>
              <a:ext uri="{FF2B5EF4-FFF2-40B4-BE49-F238E27FC236}">
                <a16:creationId xmlns:a16="http://schemas.microsoft.com/office/drawing/2014/main" id="{7EAA2B19-C691-8640-9F51-5B1D27748139}"/>
              </a:ext>
            </a:extLst>
          </p:cNvPr>
          <p:cNvGrpSpPr/>
          <p:nvPr/>
        </p:nvGrpSpPr>
        <p:grpSpPr>
          <a:xfrm>
            <a:off x="-2" y="1958"/>
            <a:ext cx="7327481" cy="3983302"/>
            <a:chOff x="-2" y="1958"/>
            <a:chExt cx="7327481" cy="3983302"/>
          </a:xfrm>
        </p:grpSpPr>
        <p:pic>
          <p:nvPicPr>
            <p:cNvPr id="7" name="Picture 6">
              <a:extLst>
                <a:ext uri="{FF2B5EF4-FFF2-40B4-BE49-F238E27FC236}">
                  <a16:creationId xmlns:a16="http://schemas.microsoft.com/office/drawing/2014/main" id="{E4662B2A-4CF8-1B45-B2B9-5F2643FD31FD}"/>
                </a:ext>
              </a:extLst>
            </p:cNvPr>
            <p:cNvPicPr>
              <a:picLocks noChangeAspect="1"/>
            </p:cNvPicPr>
            <p:nvPr/>
          </p:nvPicPr>
          <p:blipFill rotWithShape="1">
            <a:blip r:embed="rId2">
              <a:extLst>
                <a:ext uri="{28A0092B-C50C-407E-A947-70E740481C1C}">
                  <a14:useLocalDpi xmlns:a14="http://schemas.microsoft.com/office/drawing/2010/main" val="0"/>
                </a:ext>
              </a:extLst>
            </a:blip>
            <a:srcRect t="6220" b="5685"/>
            <a:stretch/>
          </p:blipFill>
          <p:spPr>
            <a:xfrm>
              <a:off x="0" y="1958"/>
              <a:ext cx="7327479" cy="3960442"/>
            </a:xfrm>
            <a:prstGeom prst="rect">
              <a:avLst/>
            </a:prstGeom>
          </p:spPr>
        </p:pic>
        <p:sp>
          <p:nvSpPr>
            <p:cNvPr id="14" name="Rectangle 13">
              <a:extLst>
                <a:ext uri="{FF2B5EF4-FFF2-40B4-BE49-F238E27FC236}">
                  <a16:creationId xmlns:a16="http://schemas.microsoft.com/office/drawing/2014/main" id="{AC3F9A3C-190C-814E-8710-0EBED8836B99}"/>
                </a:ext>
              </a:extLst>
            </p:cNvPr>
            <p:cNvSpPr/>
            <p:nvPr/>
          </p:nvSpPr>
          <p:spPr>
            <a:xfrm rot="16200000">
              <a:off x="-1164587" y="2628316"/>
              <a:ext cx="2521529" cy="192360"/>
            </a:xfrm>
            <a:prstGeom prst="rect">
              <a:avLst/>
            </a:prstGeom>
          </p:spPr>
          <p:txBody>
            <a:bodyPr wrap="square">
              <a:spAutoFit/>
            </a:bodyPr>
            <a:lstStyle/>
            <a:p>
              <a:r>
                <a:rPr lang="en-GB" sz="650" i="1" dirty="0">
                  <a:latin typeface="Calibri" panose="020F0502020204030204" pitchFamily="34" charset="0"/>
                  <a:ea typeface="Calibri" panose="020F0502020204030204" pitchFamily="34" charset="0"/>
                  <a:cs typeface="Times New Roman" panose="02020603050405020304" pitchFamily="18" charset="0"/>
                </a:rPr>
                <a:t>Hey You! </a:t>
              </a:r>
              <a:r>
                <a:rPr lang="en-GB" sz="650" dirty="0">
                  <a:latin typeface="Calibri" panose="020F0502020204030204" pitchFamily="34" charset="0"/>
                  <a:ea typeface="Calibri" panose="020F0502020204030204" pitchFamily="34" charset="0"/>
                  <a:cs typeface="Times New Roman" panose="02020603050405020304" pitchFamily="18" charset="0"/>
                </a:rPr>
                <a:t>text © Dapo Adeola, 2021. Illustration © Diane Ewen, 2021.</a:t>
              </a:r>
            </a:p>
          </p:txBody>
        </p:sp>
      </p:grpSp>
    </p:spTree>
    <p:extLst>
      <p:ext uri="{BB962C8B-B14F-4D97-AF65-F5344CB8AC3E}">
        <p14:creationId xmlns:p14="http://schemas.microsoft.com/office/powerpoint/2010/main" val="243050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89F772-A9DC-1C45-B9AF-97CEB67FA14C}"/>
              </a:ext>
            </a:extLst>
          </p:cNvPr>
          <p:cNvGrpSpPr/>
          <p:nvPr/>
        </p:nvGrpSpPr>
        <p:grpSpPr>
          <a:xfrm>
            <a:off x="439557" y="423613"/>
            <a:ext cx="11752443" cy="6010774"/>
            <a:chOff x="439557" y="423613"/>
            <a:chExt cx="11752443" cy="6010774"/>
          </a:xfrm>
        </p:grpSpPr>
        <p:pic>
          <p:nvPicPr>
            <p:cNvPr id="11" name="Picture 10">
              <a:extLst>
                <a:ext uri="{FF2B5EF4-FFF2-40B4-BE49-F238E27FC236}">
                  <a16:creationId xmlns:a16="http://schemas.microsoft.com/office/drawing/2014/main" id="{9AE5BFA8-7E1D-4F41-BED8-F732C47A41E0}"/>
                </a:ext>
              </a:extLst>
            </p:cNvPr>
            <p:cNvPicPr>
              <a:picLocks noChangeAspect="1"/>
            </p:cNvPicPr>
            <p:nvPr/>
          </p:nvPicPr>
          <p:blipFill rotWithShape="1">
            <a:blip r:embed="rId3">
              <a:extLst>
                <a:ext uri="{28A0092B-C50C-407E-A947-70E740481C1C}">
                  <a14:useLocalDpi xmlns:a14="http://schemas.microsoft.com/office/drawing/2010/main" val="0"/>
                </a:ext>
              </a:extLst>
            </a:blip>
            <a:srcRect l="3933" t="6220" r="6550" b="5685"/>
            <a:stretch/>
          </p:blipFill>
          <p:spPr>
            <a:xfrm>
              <a:off x="4655127" y="1796643"/>
              <a:ext cx="7536873" cy="4550694"/>
            </a:xfrm>
            <a:prstGeom prst="rect">
              <a:avLst/>
            </a:prstGeom>
          </p:spPr>
        </p:pic>
        <p:sp>
          <p:nvSpPr>
            <p:cNvPr id="8" name="Title 1">
              <a:extLst>
                <a:ext uri="{FF2B5EF4-FFF2-40B4-BE49-F238E27FC236}">
                  <a16:creationId xmlns:a16="http://schemas.microsoft.com/office/drawing/2014/main" id="{132CECF6-1EFA-8444-B8D8-1B4A1C49611A}"/>
                </a:ext>
              </a:extLst>
            </p:cNvPr>
            <p:cNvSpPr txBox="1">
              <a:spLocks/>
            </p:cNvSpPr>
            <p:nvPr/>
          </p:nvSpPr>
          <p:spPr>
            <a:xfrm>
              <a:off x="439557" y="423613"/>
              <a:ext cx="9834743"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latin typeface="FUTURA MEDIUM" panose="020B0602020204020303" pitchFamily="34" charset="-79"/>
                  <a:cs typeface="FUTURA MEDIUM" panose="020B0602020204020303" pitchFamily="34" charset="-79"/>
                </a:rPr>
                <a:t>You are </a:t>
              </a:r>
              <a:r>
                <a:rPr lang="en-GB" sz="7200" b="1" dirty="0">
                  <a:solidFill>
                    <a:srgbClr val="0069B8"/>
                  </a:solidFill>
                  <a:latin typeface="FUTURA MEDIUM" panose="020B0602020204020303" pitchFamily="34" charset="-79"/>
                  <a:cs typeface="FUTURA MEDIUM" panose="020B0602020204020303" pitchFamily="34" charset="-79"/>
                </a:rPr>
                <a:t>wonderful</a:t>
              </a:r>
            </a:p>
          </p:txBody>
        </p:sp>
        <p:pic>
          <p:nvPicPr>
            <p:cNvPr id="7" name="Picture 6">
              <a:extLst>
                <a:ext uri="{FF2B5EF4-FFF2-40B4-BE49-F238E27FC236}">
                  <a16:creationId xmlns:a16="http://schemas.microsoft.com/office/drawing/2014/main" id="{9F8DD9DB-5C84-A141-837B-D0F1793DD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601" y="1312493"/>
              <a:ext cx="4094343" cy="208440"/>
            </a:xfrm>
            <a:prstGeom prst="rect">
              <a:avLst/>
            </a:prstGeom>
          </p:spPr>
        </p:pic>
        <p:sp>
          <p:nvSpPr>
            <p:cNvPr id="9" name="Rectangle 8">
              <a:extLst>
                <a:ext uri="{FF2B5EF4-FFF2-40B4-BE49-F238E27FC236}">
                  <a16:creationId xmlns:a16="http://schemas.microsoft.com/office/drawing/2014/main" id="{1AB040CD-29E6-884F-BD57-D57DA5483E46}"/>
                </a:ext>
              </a:extLst>
            </p:cNvPr>
            <p:cNvSpPr/>
            <p:nvPr/>
          </p:nvSpPr>
          <p:spPr>
            <a:xfrm>
              <a:off x="439557" y="1780412"/>
              <a:ext cx="4215570" cy="3354765"/>
            </a:xfrm>
            <a:prstGeom prst="rect">
              <a:avLst/>
            </a:prstGeom>
          </p:spPr>
          <p:txBody>
            <a:bodyPr wrap="square">
              <a:spAutoFit/>
            </a:bodyPr>
            <a:lstStyle/>
            <a:p>
              <a:r>
                <a:rPr lang="en-GB" sz="2400" b="1" dirty="0">
                  <a:latin typeface="Futura Medium" panose="020B0602020204020303" pitchFamily="34" charset="-79"/>
                  <a:cs typeface="Futura Medium" panose="020B0602020204020303" pitchFamily="34" charset="-79"/>
                </a:rPr>
                <a:t>What makes </a:t>
              </a:r>
              <a:r>
                <a:rPr lang="en-GB" sz="2400" b="1" dirty="0">
                  <a:solidFill>
                    <a:srgbClr val="0069B8"/>
                  </a:solidFill>
                  <a:latin typeface="Futura Medium" panose="020B0602020204020303" pitchFamily="34" charset="-79"/>
                  <a:cs typeface="Futura Medium" panose="020B0602020204020303" pitchFamily="34" charset="-79"/>
                </a:rPr>
                <a:t>you</a:t>
              </a:r>
              <a:r>
                <a:rPr lang="en-GB" sz="2400" b="1" dirty="0">
                  <a:latin typeface="Futura Medium" panose="020B0602020204020303" pitchFamily="34" charset="-79"/>
                  <a:cs typeface="Futura Medium" panose="020B0602020204020303" pitchFamily="34" charset="-79"/>
                </a:rPr>
                <a:t> wonderful?  </a:t>
              </a:r>
            </a:p>
            <a:p>
              <a:endParaRPr lang="en-GB" sz="1000" dirty="0">
                <a:latin typeface="Futura Medium" panose="020B0602020204020303" pitchFamily="34" charset="-79"/>
                <a:cs typeface="Futura Medium" panose="020B0602020204020303" pitchFamily="34" charset="-79"/>
              </a:endParaRPr>
            </a:p>
            <a:p>
              <a:r>
                <a:rPr lang="en-GB" sz="2400" dirty="0">
                  <a:latin typeface="Futura Medium" panose="020B0602020204020303" pitchFamily="34" charset="-79"/>
                  <a:cs typeface="Futura Medium" panose="020B0602020204020303" pitchFamily="34" charset="-79"/>
                </a:rPr>
                <a:t>Think about your own special qualities and tell a friend all about them. Then, tell your friend some amazing things about them too. It will definitely make them smile!</a:t>
              </a:r>
            </a:p>
            <a:p>
              <a:endParaRPr lang="en-GB" sz="1000" dirty="0">
                <a:latin typeface="Futura Medium" panose="020B0602020204020303" pitchFamily="34" charset="-79"/>
                <a:cs typeface="Futura Medium" panose="020B0602020204020303" pitchFamily="34" charset="-79"/>
              </a:endParaRPr>
            </a:p>
          </p:txBody>
        </p:sp>
        <p:sp>
          <p:nvSpPr>
            <p:cNvPr id="6" name="TextBox 5">
              <a:extLst>
                <a:ext uri="{FF2B5EF4-FFF2-40B4-BE49-F238E27FC236}">
                  <a16:creationId xmlns:a16="http://schemas.microsoft.com/office/drawing/2014/main" id="{3D0A96F7-D60D-2F41-B2ED-5CDE9EC9A6A1}"/>
                </a:ext>
              </a:extLst>
            </p:cNvPr>
            <p:cNvSpPr txBox="1"/>
            <p:nvPr/>
          </p:nvSpPr>
          <p:spPr>
            <a:xfrm>
              <a:off x="584670" y="5110948"/>
              <a:ext cx="3751443" cy="1323439"/>
            </a:xfrm>
            <a:prstGeom prst="rect">
              <a:avLst/>
            </a:prstGeom>
            <a:noFill/>
            <a:ln w="12700">
              <a:noFill/>
            </a:ln>
          </p:spPr>
          <p:txBody>
            <a:bodyPr wrap="square" rtlCol="0">
              <a:spAutoFit/>
            </a:bodyPr>
            <a:lstStyle/>
            <a:p>
              <a:pPr algn="ctr"/>
              <a:r>
                <a:rPr lang="en-GB" sz="2000" dirty="0">
                  <a:latin typeface="Futura Medium" panose="020B0602020204020303" pitchFamily="34" charset="-79"/>
                  <a:cs typeface="Futura Medium" panose="020B0602020204020303" pitchFamily="34" charset="-79"/>
                </a:rPr>
                <a:t>Think about why ‘the world’ won’t always let you see your wonder. Who do you think ‘the world’ could be? </a:t>
              </a:r>
            </a:p>
          </p:txBody>
        </p:sp>
        <p:sp>
          <p:nvSpPr>
            <p:cNvPr id="10" name="Rectangle 9">
              <a:extLst>
                <a:ext uri="{FF2B5EF4-FFF2-40B4-BE49-F238E27FC236}">
                  <a16:creationId xmlns:a16="http://schemas.microsoft.com/office/drawing/2014/main" id="{9D7ACD3C-0F63-4648-A802-9A4ECAEDD861}"/>
                </a:ext>
              </a:extLst>
            </p:cNvPr>
            <p:cNvSpPr/>
            <p:nvPr/>
          </p:nvSpPr>
          <p:spPr>
            <a:xfrm rot="16200000">
              <a:off x="3316641" y="5038996"/>
              <a:ext cx="2521529" cy="192360"/>
            </a:xfrm>
            <a:prstGeom prst="rect">
              <a:avLst/>
            </a:prstGeom>
          </p:spPr>
          <p:txBody>
            <a:bodyPr wrap="square">
              <a:spAutoFit/>
            </a:bodyPr>
            <a:lstStyle/>
            <a:p>
              <a:r>
                <a:rPr lang="en-GB" sz="650" i="1" dirty="0">
                  <a:latin typeface="Calibri" panose="020F0502020204030204" pitchFamily="34" charset="0"/>
                  <a:ea typeface="Calibri" panose="020F0502020204030204" pitchFamily="34" charset="0"/>
                  <a:cs typeface="Times New Roman" panose="02020603050405020304" pitchFamily="18" charset="0"/>
                </a:rPr>
                <a:t>Hey You! </a:t>
              </a:r>
              <a:r>
                <a:rPr lang="en-GB" sz="650" dirty="0">
                  <a:latin typeface="Calibri" panose="020F0502020204030204" pitchFamily="34" charset="0"/>
                  <a:ea typeface="Calibri" panose="020F0502020204030204" pitchFamily="34" charset="0"/>
                  <a:cs typeface="Times New Roman" panose="02020603050405020304" pitchFamily="18" charset="0"/>
                </a:rPr>
                <a:t>text © Dapo Adeola, 2021. Illustration © Diane Ewen, 2021.</a:t>
              </a:r>
            </a:p>
          </p:txBody>
        </p:sp>
      </p:grpSp>
    </p:spTree>
    <p:extLst>
      <p:ext uri="{BB962C8B-B14F-4D97-AF65-F5344CB8AC3E}">
        <p14:creationId xmlns:p14="http://schemas.microsoft.com/office/powerpoint/2010/main" val="415384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9B8"/>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2F148A-3542-554B-B7DE-F7EBF07E90D3}"/>
              </a:ext>
            </a:extLst>
          </p:cNvPr>
          <p:cNvGrpSpPr/>
          <p:nvPr/>
        </p:nvGrpSpPr>
        <p:grpSpPr>
          <a:xfrm>
            <a:off x="-33689" y="207750"/>
            <a:ext cx="12225690" cy="6203974"/>
            <a:chOff x="-33689" y="207750"/>
            <a:chExt cx="12225690" cy="6203974"/>
          </a:xfrm>
        </p:grpSpPr>
        <p:grpSp>
          <p:nvGrpSpPr>
            <p:cNvPr id="2" name="Group 1">
              <a:extLst>
                <a:ext uri="{FF2B5EF4-FFF2-40B4-BE49-F238E27FC236}">
                  <a16:creationId xmlns:a16="http://schemas.microsoft.com/office/drawing/2014/main" id="{BC70D560-5DB4-1743-9391-1E086BA49134}"/>
                </a:ext>
              </a:extLst>
            </p:cNvPr>
            <p:cNvGrpSpPr/>
            <p:nvPr/>
          </p:nvGrpSpPr>
          <p:grpSpPr>
            <a:xfrm>
              <a:off x="0" y="207750"/>
              <a:ext cx="12192001" cy="6203974"/>
              <a:chOff x="0" y="0"/>
              <a:chExt cx="12192001" cy="6203974"/>
            </a:xfrm>
          </p:grpSpPr>
          <p:sp>
            <p:nvSpPr>
              <p:cNvPr id="6" name="TextBox 5">
                <a:extLst>
                  <a:ext uri="{FF2B5EF4-FFF2-40B4-BE49-F238E27FC236}">
                    <a16:creationId xmlns:a16="http://schemas.microsoft.com/office/drawing/2014/main" id="{0D749D83-2F51-6E42-AB14-2F5609A9538C}"/>
                  </a:ext>
                </a:extLst>
              </p:cNvPr>
              <p:cNvSpPr txBox="1"/>
              <p:nvPr/>
            </p:nvSpPr>
            <p:spPr>
              <a:xfrm>
                <a:off x="7464461" y="0"/>
                <a:ext cx="4727540" cy="3970318"/>
              </a:xfrm>
              <a:prstGeom prst="rect">
                <a:avLst/>
              </a:prstGeom>
              <a:solidFill>
                <a:srgbClr val="9CC35D"/>
              </a:solidFill>
              <a:ln>
                <a:solidFill>
                  <a:srgbClr val="9CC35D"/>
                </a:solidFill>
              </a:ln>
            </p:spPr>
            <p:txBody>
              <a:bodyPr wrap="square" rtlCol="0">
                <a:spAutoFit/>
              </a:bodyPr>
              <a:lstStyle/>
              <a:p>
                <a:pPr lvl="0" algn="ctr"/>
                <a:endParaRPr lang="en-GB" sz="1050" dirty="0">
                  <a:solidFill>
                    <a:prstClr val="black"/>
                  </a:solidFill>
                  <a:latin typeface="Futura Medium" panose="020B0602020204020303" pitchFamily="34" charset="-79"/>
                  <a:cs typeface="Futura Medium" panose="020B0602020204020303" pitchFamily="34" charset="-79"/>
                </a:endParaRPr>
              </a:p>
              <a:p>
                <a:pPr lvl="0" algn="ctr"/>
                <a:r>
                  <a:rPr lang="en-GB" sz="2400" u="sng" dirty="0">
                    <a:solidFill>
                      <a:prstClr val="black"/>
                    </a:solidFill>
                    <a:latin typeface="Futura Medium" panose="020B0602020204020303" pitchFamily="34" charset="-79"/>
                    <a:cs typeface="Futura Medium" panose="020B0602020204020303" pitchFamily="34" charset="-79"/>
                  </a:rPr>
                  <a:t>Illustration inference</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1. Where do you think this scene is taking place? Can you explain why you have come to that conclusion?</a:t>
                </a:r>
              </a:p>
              <a:p>
                <a:pPr marL="342900" lvl="0" indent="-342900" algn="ctr">
                  <a:buAutoNum type="arabicPeriod"/>
                </a:pPr>
                <a:endParaRPr lang="en-GB"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2. Who do you think the little boy </a:t>
                </a:r>
              </a:p>
              <a:p>
                <a:pPr lvl="0" algn="ctr"/>
                <a:r>
                  <a:rPr lang="en-GB" dirty="0">
                    <a:solidFill>
                      <a:prstClr val="black"/>
                    </a:solidFill>
                    <a:latin typeface="Futura Medium" panose="020B0602020204020303" pitchFamily="34" charset="-79"/>
                    <a:cs typeface="Futura Medium" panose="020B0602020204020303" pitchFamily="34" charset="-79"/>
                  </a:rPr>
                  <a:t>has drawn? Why do you think that?</a:t>
                </a:r>
              </a:p>
              <a:p>
                <a:pPr marL="342900" lvl="0" indent="-342900" algn="ctr">
                  <a:buAutoNum type="arabicPeriod"/>
                </a:pPr>
                <a:endParaRPr lang="en-GB"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3. Do you think the group of three </a:t>
                </a:r>
              </a:p>
              <a:p>
                <a:pPr lvl="0" algn="ctr"/>
                <a:r>
                  <a:rPr lang="en-GB" dirty="0">
                    <a:solidFill>
                      <a:prstClr val="black"/>
                    </a:solidFill>
                    <a:latin typeface="Futura Medium" panose="020B0602020204020303" pitchFamily="34" charset="-79"/>
                    <a:cs typeface="Futura Medium" panose="020B0602020204020303" pitchFamily="34" charset="-79"/>
                  </a:rPr>
                  <a:t>children are friends? What has the illustrator drawn them doing that </a:t>
                </a:r>
              </a:p>
              <a:p>
                <a:pPr lvl="0" algn="ctr"/>
                <a:r>
                  <a:rPr lang="en-GB" dirty="0">
                    <a:solidFill>
                      <a:prstClr val="black"/>
                    </a:solidFill>
                    <a:latin typeface="Futura Medium" panose="020B0602020204020303" pitchFamily="34" charset="-79"/>
                    <a:cs typeface="Futura Medium" panose="020B0602020204020303" pitchFamily="34" charset="-79"/>
                  </a:rPr>
                  <a:t>makes you think that?</a:t>
                </a:r>
              </a:p>
              <a:p>
                <a:pPr lvl="0" algn="ctr"/>
                <a:r>
                  <a:rPr lang="en-GB" sz="1100" dirty="0">
                    <a:solidFill>
                      <a:prstClr val="black"/>
                    </a:solidFill>
                    <a:latin typeface="Futura Medium" panose="020B0602020204020303" pitchFamily="34" charset="-79"/>
                    <a:cs typeface="Futura Medium" panose="020B0602020204020303" pitchFamily="34" charset="-79"/>
                  </a:rPr>
                  <a:t> </a:t>
                </a:r>
              </a:p>
            </p:txBody>
          </p:sp>
          <p:sp>
            <p:nvSpPr>
              <p:cNvPr id="8" name="TextBox 7">
                <a:extLst>
                  <a:ext uri="{FF2B5EF4-FFF2-40B4-BE49-F238E27FC236}">
                    <a16:creationId xmlns:a16="http://schemas.microsoft.com/office/drawing/2014/main" id="{55269F1F-02BA-5346-A1B9-CC5F91813B27}"/>
                  </a:ext>
                </a:extLst>
              </p:cNvPr>
              <p:cNvSpPr txBox="1"/>
              <p:nvPr/>
            </p:nvSpPr>
            <p:spPr>
              <a:xfrm>
                <a:off x="254725" y="4895924"/>
                <a:ext cx="6631867" cy="1308050"/>
              </a:xfrm>
              <a:prstGeom prst="rect">
                <a:avLst/>
              </a:prstGeom>
              <a:solidFill>
                <a:srgbClr val="9CC35D"/>
              </a:solidFill>
              <a:ln>
                <a:solidFill>
                  <a:srgbClr val="9CC35D"/>
                </a:solidFill>
              </a:ln>
            </p:spPr>
            <p:txBody>
              <a:bodyPr wrap="square" rtlCol="0">
                <a:spAutoFit/>
              </a:bodyPr>
              <a:lstStyle/>
              <a:p>
                <a:pPr lvl="0" algn="ctr"/>
                <a:endParaRPr lang="en-GB" sz="5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Why do you think the word ‘so’ is in bold? </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What does Dapo want to convey to the reader by doing this? </a:t>
                </a:r>
              </a:p>
              <a:p>
                <a:pPr lvl="0" algn="ctr"/>
                <a:endParaRPr lang="en-GB" sz="10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Can you think of any other words he could have used?</a:t>
                </a:r>
              </a:p>
            </p:txBody>
          </p:sp>
          <p:sp>
            <p:nvSpPr>
              <p:cNvPr id="9" name="TextBox 8">
                <a:extLst>
                  <a:ext uri="{FF2B5EF4-FFF2-40B4-BE49-F238E27FC236}">
                    <a16:creationId xmlns:a16="http://schemas.microsoft.com/office/drawing/2014/main" id="{DF8E05B2-F0DC-6747-B023-A9CD190B413C}"/>
                  </a:ext>
                </a:extLst>
              </p:cNvPr>
              <p:cNvSpPr txBox="1"/>
              <p:nvPr/>
            </p:nvSpPr>
            <p:spPr>
              <a:xfrm>
                <a:off x="7119257" y="4198355"/>
                <a:ext cx="5072743" cy="1677382"/>
              </a:xfrm>
              <a:prstGeom prst="rect">
                <a:avLst/>
              </a:prstGeom>
              <a:solidFill>
                <a:srgbClr val="9CC35D"/>
              </a:solidFill>
              <a:ln>
                <a:solidFill>
                  <a:srgbClr val="9CC35D"/>
                </a:solidFill>
              </a:ln>
            </p:spPr>
            <p:txBody>
              <a:bodyPr wrap="square" rtlCol="0">
                <a:spAutoFit/>
              </a:bodyPr>
              <a:lstStyle/>
              <a:p>
                <a:pPr lvl="0" algn="ctr"/>
                <a:endParaRPr lang="en-GB" sz="400" dirty="0">
                  <a:solidFill>
                    <a:prstClr val="black"/>
                  </a:solidFill>
                  <a:latin typeface="Futura Medium" panose="020B0602020204020303" pitchFamily="34" charset="-79"/>
                  <a:cs typeface="Futura Medium" panose="020B0602020204020303" pitchFamily="34" charset="-79"/>
                </a:endParaRPr>
              </a:p>
              <a:p>
                <a:pPr lvl="0" algn="ctr"/>
                <a:r>
                  <a:rPr lang="en-GB" sz="2400" u="sng" dirty="0">
                    <a:solidFill>
                      <a:prstClr val="black"/>
                    </a:solidFill>
                    <a:latin typeface="Futura Medium" panose="020B0602020204020303" pitchFamily="34" charset="-79"/>
                    <a:cs typeface="Futura Medium" panose="020B0602020204020303" pitchFamily="34" charset="-79"/>
                  </a:rPr>
                  <a:t>Vocabulary check</a:t>
                </a:r>
              </a:p>
              <a:p>
                <a:pPr lvl="0" algn="ctr"/>
                <a:endParaRPr lang="en-GB" sz="600" dirty="0">
                  <a:solidFill>
                    <a:srgbClr val="0069B8"/>
                  </a:solidFill>
                  <a:latin typeface="Futura Medium" panose="020B0602020204020303" pitchFamily="34" charset="-79"/>
                  <a:cs typeface="Futura Medium" panose="020B0602020204020303" pitchFamily="34" charset="-79"/>
                </a:endParaRPr>
              </a:p>
              <a:p>
                <a:pPr lvl="0" algn="ctr"/>
                <a:r>
                  <a:rPr lang="en-GB" b="1" dirty="0">
                    <a:solidFill>
                      <a:srgbClr val="0069B8"/>
                    </a:solidFill>
                    <a:latin typeface="Futura Medium" panose="020B0602020204020303" pitchFamily="34" charset="-79"/>
                    <a:cs typeface="Futura Medium" panose="020B0602020204020303" pitchFamily="34" charset="-79"/>
                  </a:rPr>
                  <a:t>Unique</a:t>
                </a:r>
                <a:endParaRPr lang="en-GB" b="1" dirty="0">
                  <a:solidFill>
                    <a:prstClr val="black"/>
                  </a:solidFill>
                  <a:latin typeface="Futura Medium" panose="020B0602020204020303" pitchFamily="34" charset="-79"/>
                  <a:cs typeface="Futura Medium" panose="020B0602020204020303" pitchFamily="34" charset="-79"/>
                </a:endParaRPr>
              </a:p>
              <a:p>
                <a:pPr lvl="0" algn="ctr"/>
                <a:endParaRPr lang="en-GB" sz="6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Do you know the meaning of the word unique? </a:t>
                </a:r>
              </a:p>
              <a:p>
                <a:pPr lvl="0" algn="ctr"/>
                <a:r>
                  <a:rPr lang="en-GB" dirty="0">
                    <a:solidFill>
                      <a:prstClr val="black"/>
                    </a:solidFill>
                    <a:latin typeface="Futura Medium" panose="020B0602020204020303" pitchFamily="34" charset="-79"/>
                    <a:cs typeface="Futura Medium" panose="020B0602020204020303" pitchFamily="34" charset="-79"/>
                  </a:rPr>
                  <a:t>Have you heard the word before?   </a:t>
                </a:r>
              </a:p>
              <a:p>
                <a:pPr lvl="0" algn="ctr"/>
                <a:endParaRPr lang="en-GB" sz="600" dirty="0">
                  <a:solidFill>
                    <a:srgbClr val="0069B8"/>
                  </a:solidFill>
                  <a:latin typeface="Futura Medium" panose="020B0602020204020303" pitchFamily="34" charset="-79"/>
                  <a:cs typeface="Futura Medium" panose="020B0602020204020303" pitchFamily="34" charset="-79"/>
                </a:endParaRPr>
              </a:p>
            </p:txBody>
          </p:sp>
          <p:pic>
            <p:nvPicPr>
              <p:cNvPr id="13" name="Picture 12">
                <a:extLst>
                  <a:ext uri="{FF2B5EF4-FFF2-40B4-BE49-F238E27FC236}">
                    <a16:creationId xmlns:a16="http://schemas.microsoft.com/office/drawing/2014/main" id="{016DB5CD-92B6-B84D-BBE9-F504B5840C40}"/>
                  </a:ext>
                </a:extLst>
              </p:cNvPr>
              <p:cNvPicPr>
                <a:picLocks noChangeAspect="1"/>
              </p:cNvPicPr>
              <p:nvPr/>
            </p:nvPicPr>
            <p:blipFill rotWithShape="1">
              <a:blip r:embed="rId2">
                <a:extLst>
                  <a:ext uri="{28A0092B-C50C-407E-A947-70E740481C1C}">
                    <a14:useLocalDpi xmlns:a14="http://schemas.microsoft.com/office/drawing/2010/main" val="0"/>
                  </a:ext>
                </a:extLst>
              </a:blip>
              <a:srcRect l="1826" t="7544" r="1864" b="5402"/>
              <a:stretch/>
            </p:blipFill>
            <p:spPr>
              <a:xfrm>
                <a:off x="0" y="12864"/>
                <a:ext cx="7119257" cy="4021934"/>
              </a:xfrm>
              <a:prstGeom prst="rect">
                <a:avLst/>
              </a:prstGeom>
            </p:spPr>
          </p:pic>
          <p:cxnSp>
            <p:nvCxnSpPr>
              <p:cNvPr id="3" name="Straight Arrow Connector 2">
                <a:extLst>
                  <a:ext uri="{FF2B5EF4-FFF2-40B4-BE49-F238E27FC236}">
                    <a16:creationId xmlns:a16="http://schemas.microsoft.com/office/drawing/2014/main" id="{E18ED67A-6559-C044-9535-F69CBE8706A7}"/>
                  </a:ext>
                </a:extLst>
              </p:cNvPr>
              <p:cNvCxnSpPr>
                <a:cxnSpLocks/>
              </p:cNvCxnSpPr>
              <p:nvPr/>
            </p:nvCxnSpPr>
            <p:spPr>
              <a:xfrm flipV="1">
                <a:off x="4506686" y="3885343"/>
                <a:ext cx="0" cy="1010581"/>
              </a:xfrm>
              <a:prstGeom prst="straightConnector1">
                <a:avLst/>
              </a:prstGeom>
              <a:ln w="57150">
                <a:solidFill>
                  <a:srgbClr val="9CC35D"/>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129DBA2-DFE0-5645-B7C3-560589C43F93}"/>
                </a:ext>
              </a:extLst>
            </p:cNvPr>
            <p:cNvSpPr/>
            <p:nvPr/>
          </p:nvSpPr>
          <p:spPr>
            <a:xfrm rot="16200000">
              <a:off x="-1224744" y="2924407"/>
              <a:ext cx="2574469" cy="192360"/>
            </a:xfrm>
            <a:prstGeom prst="rect">
              <a:avLst/>
            </a:prstGeom>
          </p:spPr>
          <p:txBody>
            <a:bodyPr wrap="square">
              <a:spAutoFit/>
            </a:bodyPr>
            <a:lstStyle/>
            <a:p>
              <a:r>
                <a:rPr lang="en-GB" sz="650" i="1" dirty="0">
                  <a:latin typeface="Calibri" panose="020F0502020204030204" pitchFamily="34" charset="0"/>
                  <a:ea typeface="Calibri" panose="020F0502020204030204" pitchFamily="34" charset="0"/>
                  <a:cs typeface="Times New Roman" panose="02020603050405020304" pitchFamily="18" charset="0"/>
                </a:rPr>
                <a:t>Hey You! </a:t>
              </a:r>
              <a:r>
                <a:rPr lang="en-GB" sz="650" dirty="0">
                  <a:latin typeface="Calibri" panose="020F0502020204030204" pitchFamily="34" charset="0"/>
                  <a:ea typeface="Calibri" panose="020F0502020204030204" pitchFamily="34" charset="0"/>
                  <a:cs typeface="Times New Roman" panose="02020603050405020304" pitchFamily="18" charset="0"/>
                </a:rPr>
                <a:t>text © Dapo Adeola, 2021. Illustration © Reggie Brown, 2021.</a:t>
              </a:r>
            </a:p>
          </p:txBody>
        </p:sp>
      </p:grpSp>
      <p:sp>
        <p:nvSpPr>
          <p:cNvPr id="7" name="TextBox 6">
            <a:extLst>
              <a:ext uri="{FF2B5EF4-FFF2-40B4-BE49-F238E27FC236}">
                <a16:creationId xmlns:a16="http://schemas.microsoft.com/office/drawing/2014/main" id="{E4104174-CA23-FA47-8362-0ADDEF5344DC}"/>
              </a:ext>
            </a:extLst>
          </p:cNvPr>
          <p:cNvSpPr txBox="1"/>
          <p:nvPr/>
        </p:nvSpPr>
        <p:spPr>
          <a:xfrm>
            <a:off x="7119257" y="6008992"/>
            <a:ext cx="5072743" cy="846386"/>
          </a:xfrm>
          <a:prstGeom prst="rect">
            <a:avLst/>
          </a:prstGeom>
          <a:solidFill>
            <a:srgbClr val="9CC35D"/>
          </a:solidFill>
          <a:ln>
            <a:solidFill>
              <a:srgbClr val="9CC35D"/>
            </a:solidFill>
          </a:ln>
        </p:spPr>
        <p:txBody>
          <a:bodyPr wrap="square" rtlCol="0">
            <a:spAutoFit/>
          </a:bodyPr>
          <a:lstStyle/>
          <a:p>
            <a:pPr lvl="0" algn="ctr"/>
            <a:r>
              <a:rPr lang="en-GB" dirty="0">
                <a:solidFill>
                  <a:srgbClr val="0069B8"/>
                </a:solidFill>
                <a:latin typeface="Futura Medium" panose="020B0602020204020303" pitchFamily="34" charset="-79"/>
                <a:cs typeface="Futura Medium" panose="020B0602020204020303" pitchFamily="34" charset="-79"/>
              </a:rPr>
              <a:t>The only one of its kind</a:t>
            </a:r>
          </a:p>
          <a:p>
            <a:pPr lvl="0" algn="ctr"/>
            <a:endParaRPr lang="en-GB" sz="800" dirty="0">
              <a:solidFill>
                <a:prstClr val="black"/>
              </a:solidFill>
              <a:latin typeface="Futura Medium" panose="020B0602020204020303" pitchFamily="34" charset="-79"/>
              <a:cs typeface="Futura Medium" panose="020B0602020204020303" pitchFamily="34" charset="-79"/>
            </a:endParaRPr>
          </a:p>
          <a:p>
            <a:pPr lvl="0" algn="ctr"/>
            <a:r>
              <a:rPr lang="en-GB" dirty="0">
                <a:solidFill>
                  <a:prstClr val="black"/>
                </a:solidFill>
                <a:latin typeface="Futura Medium" panose="020B0602020204020303" pitchFamily="34" charset="-79"/>
                <a:cs typeface="Futura Medium" panose="020B0602020204020303" pitchFamily="34" charset="-79"/>
              </a:rPr>
              <a:t>Can you put this word in a sentence?</a:t>
            </a:r>
          </a:p>
          <a:p>
            <a:pPr lvl="0" algn="ctr"/>
            <a:endParaRPr lang="en-GB" sz="400" dirty="0">
              <a:solidFill>
                <a:srgbClr val="0069B8"/>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31941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E8014C-CB24-D94B-B7B3-B92F2164E18D}"/>
              </a:ext>
            </a:extLst>
          </p:cNvPr>
          <p:cNvGrpSpPr/>
          <p:nvPr/>
        </p:nvGrpSpPr>
        <p:grpSpPr>
          <a:xfrm>
            <a:off x="439557" y="423613"/>
            <a:ext cx="11757433" cy="6010774"/>
            <a:chOff x="439557" y="423613"/>
            <a:chExt cx="11757433" cy="6010774"/>
          </a:xfrm>
        </p:grpSpPr>
        <p:grpSp>
          <p:nvGrpSpPr>
            <p:cNvPr id="2" name="Group 1">
              <a:extLst>
                <a:ext uri="{FF2B5EF4-FFF2-40B4-BE49-F238E27FC236}">
                  <a16:creationId xmlns:a16="http://schemas.microsoft.com/office/drawing/2014/main" id="{5D493094-103F-864E-91D6-0EBB2BBA080D}"/>
                </a:ext>
              </a:extLst>
            </p:cNvPr>
            <p:cNvGrpSpPr/>
            <p:nvPr/>
          </p:nvGrpSpPr>
          <p:grpSpPr>
            <a:xfrm>
              <a:off x="439557" y="423613"/>
              <a:ext cx="11757433" cy="6010774"/>
              <a:chOff x="439557" y="423613"/>
              <a:chExt cx="11757433" cy="6010774"/>
            </a:xfrm>
          </p:grpSpPr>
          <p:pic>
            <p:nvPicPr>
              <p:cNvPr id="10" name="Picture 9">
                <a:extLst>
                  <a:ext uri="{FF2B5EF4-FFF2-40B4-BE49-F238E27FC236}">
                    <a16:creationId xmlns:a16="http://schemas.microsoft.com/office/drawing/2014/main" id="{606BFA7C-FC41-C84F-9DC0-0E1A43956449}"/>
                  </a:ext>
                </a:extLst>
              </p:cNvPr>
              <p:cNvPicPr>
                <a:picLocks noChangeAspect="1"/>
              </p:cNvPicPr>
              <p:nvPr/>
            </p:nvPicPr>
            <p:blipFill rotWithShape="1">
              <a:blip r:embed="rId3">
                <a:extLst>
                  <a:ext uri="{28A0092B-C50C-407E-A947-70E740481C1C}">
                    <a14:useLocalDpi xmlns:a14="http://schemas.microsoft.com/office/drawing/2010/main" val="0"/>
                  </a:ext>
                </a:extLst>
              </a:blip>
              <a:srcRect l="1826" t="2854" r="1864" b="2443"/>
              <a:stretch/>
            </p:blipFill>
            <p:spPr>
              <a:xfrm>
                <a:off x="4796443" y="1780411"/>
                <a:ext cx="7400547" cy="4548169"/>
              </a:xfrm>
              <a:prstGeom prst="rect">
                <a:avLst/>
              </a:prstGeom>
            </p:spPr>
          </p:pic>
          <p:sp>
            <p:nvSpPr>
              <p:cNvPr id="8" name="Title 1">
                <a:extLst>
                  <a:ext uri="{FF2B5EF4-FFF2-40B4-BE49-F238E27FC236}">
                    <a16:creationId xmlns:a16="http://schemas.microsoft.com/office/drawing/2014/main" id="{132CECF6-1EFA-8444-B8D8-1B4A1C49611A}"/>
                  </a:ext>
                </a:extLst>
              </p:cNvPr>
              <p:cNvSpPr txBox="1">
                <a:spLocks/>
              </p:cNvSpPr>
              <p:nvPr/>
            </p:nvSpPr>
            <p:spPr>
              <a:xfrm>
                <a:off x="439557" y="423613"/>
                <a:ext cx="9834743" cy="9620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dirty="0">
                    <a:latin typeface="FUTURA MEDIUM" panose="020B0602020204020303" pitchFamily="34" charset="-79"/>
                    <a:cs typeface="FUTURA MEDIUM" panose="020B0602020204020303" pitchFamily="34" charset="-79"/>
                  </a:rPr>
                  <a:t>Love your </a:t>
                </a:r>
                <a:r>
                  <a:rPr lang="en-GB" sz="7000" b="1" dirty="0">
                    <a:solidFill>
                      <a:srgbClr val="0069B8"/>
                    </a:solidFill>
                    <a:latin typeface="FUTURA MEDIUM" panose="020B0602020204020303" pitchFamily="34" charset="-79"/>
                    <a:cs typeface="FUTURA MEDIUM" panose="020B0602020204020303" pitchFamily="34" charset="-79"/>
                  </a:rPr>
                  <a:t>beautiful</a:t>
                </a:r>
                <a:r>
                  <a:rPr lang="en-GB" sz="7000" b="1" dirty="0">
                    <a:latin typeface="FUTURA MEDIUM" panose="020B0602020204020303" pitchFamily="34" charset="-79"/>
                    <a:cs typeface="FUTURA MEDIUM" panose="020B0602020204020303" pitchFamily="34" charset="-79"/>
                  </a:rPr>
                  <a:t> skin</a:t>
                </a:r>
              </a:p>
            </p:txBody>
          </p:sp>
          <p:pic>
            <p:nvPicPr>
              <p:cNvPr id="7" name="Picture 6">
                <a:extLst>
                  <a:ext uri="{FF2B5EF4-FFF2-40B4-BE49-F238E27FC236}">
                    <a16:creationId xmlns:a16="http://schemas.microsoft.com/office/drawing/2014/main" id="{9F8DD9DB-5C84-A141-837B-D0F1793DD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056" y="1308297"/>
                <a:ext cx="3597636" cy="183153"/>
              </a:xfrm>
              <a:prstGeom prst="rect">
                <a:avLst/>
              </a:prstGeom>
            </p:spPr>
          </p:pic>
          <p:sp>
            <p:nvSpPr>
              <p:cNvPr id="9" name="Rectangle 8">
                <a:extLst>
                  <a:ext uri="{FF2B5EF4-FFF2-40B4-BE49-F238E27FC236}">
                    <a16:creationId xmlns:a16="http://schemas.microsoft.com/office/drawing/2014/main" id="{1AB040CD-29E6-884F-BD57-D57DA5483E46}"/>
                  </a:ext>
                </a:extLst>
              </p:cNvPr>
              <p:cNvSpPr/>
              <p:nvPr/>
            </p:nvSpPr>
            <p:spPr>
              <a:xfrm>
                <a:off x="439557" y="1780412"/>
                <a:ext cx="4094343" cy="3308598"/>
              </a:xfrm>
              <a:prstGeom prst="rect">
                <a:avLst/>
              </a:prstGeom>
            </p:spPr>
            <p:txBody>
              <a:bodyPr wrap="square">
                <a:spAutoFit/>
              </a:bodyPr>
              <a:lstStyle/>
              <a:p>
                <a:r>
                  <a:rPr lang="en-GB" sz="2100" dirty="0">
                    <a:latin typeface="Futura Medium" panose="020B0602020204020303" pitchFamily="34" charset="-79"/>
                    <a:cs typeface="Futura Medium" panose="020B0602020204020303" pitchFamily="34" charset="-79"/>
                  </a:rPr>
                  <a:t>Dapo tells us to ‘love our beautiful skin’ regardless of colour.</a:t>
                </a:r>
              </a:p>
              <a:p>
                <a:endParaRPr lang="en-GB" sz="1000" b="1" dirty="0">
                  <a:latin typeface="Futura Medium" panose="020B0602020204020303" pitchFamily="34" charset="-79"/>
                  <a:cs typeface="Futura Medium" panose="020B0602020204020303" pitchFamily="34" charset="-79"/>
                </a:endParaRPr>
              </a:p>
              <a:p>
                <a:r>
                  <a:rPr lang="en-GB" sz="2100" b="1" dirty="0">
                    <a:solidFill>
                      <a:srgbClr val="0069B8"/>
                    </a:solidFill>
                    <a:latin typeface="Futura Medium" panose="020B0602020204020303" pitchFamily="34" charset="-79"/>
                    <a:cs typeface="Futura Medium" panose="020B0602020204020303" pitchFamily="34" charset="-79"/>
                  </a:rPr>
                  <a:t>All skin is unique and beautiful.   </a:t>
                </a:r>
              </a:p>
              <a:p>
                <a:endParaRPr lang="en-GB" sz="1000" dirty="0">
                  <a:highlight>
                    <a:srgbClr val="0069B8"/>
                  </a:highlight>
                  <a:latin typeface="Futura Medium" panose="020B0602020204020303" pitchFamily="34" charset="-79"/>
                  <a:cs typeface="Futura Medium" panose="020B0602020204020303" pitchFamily="34" charset="-79"/>
                </a:endParaRPr>
              </a:p>
              <a:p>
                <a:r>
                  <a:rPr lang="en-GB" sz="2100" dirty="0">
                    <a:latin typeface="Futura Medium" panose="020B0602020204020303" pitchFamily="34" charset="-79"/>
                    <a:cs typeface="Futura Medium" panose="020B0602020204020303" pitchFamily="34" charset="-79"/>
                  </a:rPr>
                  <a:t>If we hear people acting negatively towards someone because of the colour of their skin we need to call it out. This is called being an </a:t>
                </a:r>
                <a:r>
                  <a:rPr lang="en-GB" sz="2100" b="1" dirty="0">
                    <a:solidFill>
                      <a:srgbClr val="0069B8"/>
                    </a:solidFill>
                    <a:latin typeface="Futura Medium" panose="020B0602020204020303" pitchFamily="34" charset="-79"/>
                    <a:cs typeface="Futura Medium" panose="020B0602020204020303" pitchFamily="34" charset="-79"/>
                  </a:rPr>
                  <a:t>‘ally’</a:t>
                </a:r>
                <a:r>
                  <a:rPr lang="en-GB" sz="2100" b="1" dirty="0">
                    <a:latin typeface="Futura Medium" panose="020B0602020204020303" pitchFamily="34" charset="-79"/>
                    <a:cs typeface="Futura Medium" panose="020B0602020204020303" pitchFamily="34" charset="-79"/>
                  </a:rPr>
                  <a:t>.</a:t>
                </a:r>
              </a:p>
            </p:txBody>
          </p:sp>
          <p:sp>
            <p:nvSpPr>
              <p:cNvPr id="6" name="TextBox 5">
                <a:extLst>
                  <a:ext uri="{FF2B5EF4-FFF2-40B4-BE49-F238E27FC236}">
                    <a16:creationId xmlns:a16="http://schemas.microsoft.com/office/drawing/2014/main" id="{3D0A96F7-D60D-2F41-B2ED-5CDE9EC9A6A1}"/>
                  </a:ext>
                </a:extLst>
              </p:cNvPr>
              <p:cNvSpPr txBox="1"/>
              <p:nvPr/>
            </p:nvSpPr>
            <p:spPr>
              <a:xfrm>
                <a:off x="439557" y="5234058"/>
                <a:ext cx="4094343" cy="1200329"/>
              </a:xfrm>
              <a:prstGeom prst="rect">
                <a:avLst/>
              </a:prstGeom>
              <a:noFill/>
              <a:ln w="12700">
                <a:noFill/>
              </a:ln>
            </p:spPr>
            <p:txBody>
              <a:bodyPr wrap="square" rtlCol="0">
                <a:spAutoFit/>
              </a:bodyPr>
              <a:lstStyle/>
              <a:p>
                <a:pPr algn="ctr"/>
                <a:r>
                  <a:rPr lang="en-GB" sz="2400" b="1" u="sng" dirty="0">
                    <a:latin typeface="FUTURA MEDIUM" panose="020B0602020204020303" pitchFamily="34" charset="-79"/>
                    <a:cs typeface="FUTURA MEDIUM" panose="020B0602020204020303" pitchFamily="34" charset="-79"/>
                  </a:rPr>
                  <a:t>Discuss</a:t>
                </a:r>
                <a:r>
                  <a:rPr lang="en-GB" sz="2400" b="1" dirty="0">
                    <a:latin typeface="FUTURA MEDIUM" panose="020B0602020204020303" pitchFamily="34" charset="-79"/>
                    <a:cs typeface="FUTURA MEDIUM" panose="020B0602020204020303" pitchFamily="34" charset="-79"/>
                  </a:rPr>
                  <a:t>: </a:t>
                </a:r>
                <a:r>
                  <a:rPr lang="en-GB" sz="2400" dirty="0">
                    <a:solidFill>
                      <a:srgbClr val="0069B8"/>
                    </a:solidFill>
                    <a:latin typeface="Futura Medium" panose="020B0602020204020303" pitchFamily="34" charset="-79"/>
                    <a:cs typeface="Futura Medium" panose="020B0602020204020303" pitchFamily="34" charset="-79"/>
                  </a:rPr>
                  <a:t>‘Some people</a:t>
                </a:r>
              </a:p>
              <a:p>
                <a:pPr algn="ctr"/>
                <a:r>
                  <a:rPr lang="en-GB" sz="2400" dirty="0">
                    <a:solidFill>
                      <a:srgbClr val="0069B8"/>
                    </a:solidFill>
                    <a:latin typeface="Futura Medium" panose="020B0602020204020303" pitchFamily="34" charset="-79"/>
                    <a:cs typeface="Futura Medium" panose="020B0602020204020303" pitchFamily="34" charset="-79"/>
                  </a:rPr>
                  <a:t>believe that one skin colour</a:t>
                </a:r>
              </a:p>
              <a:p>
                <a:pPr algn="ctr"/>
                <a:r>
                  <a:rPr lang="en-GB" sz="2400" dirty="0">
                    <a:solidFill>
                      <a:srgbClr val="0069B8"/>
                    </a:solidFill>
                    <a:latin typeface="Futura Medium" panose="020B0602020204020303" pitchFamily="34" charset="-79"/>
                    <a:cs typeface="Futura Medium" panose="020B0602020204020303" pitchFamily="34" charset="-79"/>
                  </a:rPr>
                  <a:t>is better than another.’</a:t>
                </a:r>
              </a:p>
            </p:txBody>
          </p:sp>
        </p:grpSp>
        <p:sp>
          <p:nvSpPr>
            <p:cNvPr id="11" name="Rectangle 10">
              <a:extLst>
                <a:ext uri="{FF2B5EF4-FFF2-40B4-BE49-F238E27FC236}">
                  <a16:creationId xmlns:a16="http://schemas.microsoft.com/office/drawing/2014/main" id="{46C00ADE-1FA4-594F-92ED-AFA2030931B6}"/>
                </a:ext>
              </a:extLst>
            </p:cNvPr>
            <p:cNvSpPr/>
            <p:nvPr/>
          </p:nvSpPr>
          <p:spPr>
            <a:xfrm rot="16200000">
              <a:off x="3419753" y="4992830"/>
              <a:ext cx="2574469" cy="192360"/>
            </a:xfrm>
            <a:prstGeom prst="rect">
              <a:avLst/>
            </a:prstGeom>
          </p:spPr>
          <p:txBody>
            <a:bodyPr wrap="square">
              <a:spAutoFit/>
            </a:bodyPr>
            <a:lstStyle/>
            <a:p>
              <a:r>
                <a:rPr lang="en-GB" sz="650" i="1" dirty="0">
                  <a:latin typeface="Calibri" panose="020F0502020204030204" pitchFamily="34" charset="0"/>
                  <a:ea typeface="Calibri" panose="020F0502020204030204" pitchFamily="34" charset="0"/>
                  <a:cs typeface="Times New Roman" panose="02020603050405020304" pitchFamily="18" charset="0"/>
                </a:rPr>
                <a:t>Hey You! </a:t>
              </a:r>
              <a:r>
                <a:rPr lang="en-GB" sz="650" dirty="0">
                  <a:latin typeface="Calibri" panose="020F0502020204030204" pitchFamily="34" charset="0"/>
                  <a:ea typeface="Calibri" panose="020F0502020204030204" pitchFamily="34" charset="0"/>
                  <a:cs typeface="Times New Roman" panose="02020603050405020304" pitchFamily="18" charset="0"/>
                </a:rPr>
                <a:t>text © Dapo Adeola, 2021. Illustration © Reggie Brown, 2021.</a:t>
              </a:r>
            </a:p>
          </p:txBody>
        </p:sp>
      </p:grpSp>
    </p:spTree>
    <p:extLst>
      <p:ext uri="{BB962C8B-B14F-4D97-AF65-F5344CB8AC3E}">
        <p14:creationId xmlns:p14="http://schemas.microsoft.com/office/powerpoint/2010/main" val="3517853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5960</TotalTime>
  <Words>1109</Words>
  <Application>Microsoft Macintosh PowerPoint</Application>
  <PresentationFormat>Widescreen</PresentationFormat>
  <Paragraphs>191</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FUTURA MEDIUM</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Adele Darlington</dc:creator>
  <cp:lastModifiedBy>Anderson, Lucy</cp:lastModifiedBy>
  <cp:revision>177</cp:revision>
  <dcterms:created xsi:type="dcterms:W3CDTF">2021-05-03T13:12:15Z</dcterms:created>
  <dcterms:modified xsi:type="dcterms:W3CDTF">2021-06-03T11:54:56Z</dcterms:modified>
</cp:coreProperties>
</file>