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96" r:id="rId3"/>
    <p:sldId id="365" r:id="rId4"/>
    <p:sldId id="366" r:id="rId5"/>
    <p:sldId id="367" r:id="rId6"/>
    <p:sldId id="368" r:id="rId7"/>
    <p:sldId id="361" r:id="rId8"/>
    <p:sldId id="32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B8"/>
    <a:srgbClr val="FABC2F"/>
    <a:srgbClr val="9CC35D"/>
    <a:srgbClr val="9A7CC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35" autoAdjust="0"/>
    <p:restoredTop sz="94660"/>
  </p:normalViewPr>
  <p:slideViewPr>
    <p:cSldViewPr snapToGrid="0">
      <p:cViewPr>
        <p:scale>
          <a:sx n="52" d="100"/>
          <a:sy n="52" d="100"/>
        </p:scale>
        <p:origin x="256" y="1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4716-4C46-4B2B-BF67-69C3AA8DC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034C87-A24D-4A9C-9AD4-FC6AC512A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CFC24B-02AE-48C6-9D31-8D5A8E5FF15A}"/>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9B77CDDC-A2EC-4EC1-A67E-36CECFCB05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F7C33D-C24C-490A-8468-6F22302A0361}"/>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420152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492B-1F0F-45CB-9D0B-D7C2994C08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19A8CB-FDC6-4BB1-AFBF-34DB73B0A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D8B1A-FAC2-423B-B823-8B4B919FF76C}"/>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00055588-8F18-46D5-B731-99ED24E42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52FF9-1DE6-49CC-9523-7C9A57A45F73}"/>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334715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43C7F-7EB4-4DD8-ABF3-C95935E2C3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87CA5A-9DF9-4911-8532-0C1514244E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46ABC8-8B5C-4BBA-BFDD-FA36F7DC6039}"/>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A3BF1071-D8BC-48FE-AE8A-384EB7A55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DF159-9102-464D-9F6F-866ED92DEFA1}"/>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240647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EAEF-CD89-4C83-96B5-20591D98DB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3916DE-6136-45D6-A492-C03022375C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103E4-24FE-48AC-83E1-BAE8591EA5FF}"/>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E605A185-CBB2-4E11-8F9C-F214F92BB3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B1A1D-2115-4113-A822-ABE3CE0714A5}"/>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123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3A55-DB42-4B8B-94FD-9886DD3AD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8EA8A6-F1E0-4638-9B96-D48AEF2BA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D350A-0B94-4BDC-8E4E-A57108E2BC02}"/>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473D1B47-8216-484E-B232-F18FB19F8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AE135F-C76D-43DF-9085-8D4D9CABA76A}"/>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57497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DD07-3E8A-49FA-9E78-AF19DF90FB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D7D852-215C-4199-AF21-58C97E18F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C55AF9-5D7E-464A-9CDD-A3CD2A38AE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E3E35E-D3F1-4E43-B23A-9482EA072B7A}"/>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6" name="Footer Placeholder 5">
            <a:extLst>
              <a:ext uri="{FF2B5EF4-FFF2-40B4-BE49-F238E27FC236}">
                <a16:creationId xmlns:a16="http://schemas.microsoft.com/office/drawing/2014/main" id="{7FA960B0-FC4B-41FB-B542-1838C5372E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B8D50B-C166-49F9-ABE3-86D19D029229}"/>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253678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5709-5FDA-4AFF-9750-FB3177994E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5A84CD-DF62-4055-BA10-10D38AD79A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2FA3D1-8548-466A-88C4-EACDBFC985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2849FA-D319-4C0A-BC6B-616C7E842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646FF-FD71-4DE0-B35E-924A1B77C4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4489EC-9D2F-4EC3-B0EF-AA2E008A1BDE}"/>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8" name="Footer Placeholder 7">
            <a:extLst>
              <a:ext uri="{FF2B5EF4-FFF2-40B4-BE49-F238E27FC236}">
                <a16:creationId xmlns:a16="http://schemas.microsoft.com/office/drawing/2014/main" id="{70901E6D-F4CC-4ACD-8A25-479EE5B38B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D9DB26-A171-4295-A8B9-AD2BA1CE7B1C}"/>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388997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2E3E-A312-4EAE-8B2E-C3803E9EB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446B7C-A0C2-4520-919B-9AD3A95FD490}"/>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4" name="Footer Placeholder 3">
            <a:extLst>
              <a:ext uri="{FF2B5EF4-FFF2-40B4-BE49-F238E27FC236}">
                <a16:creationId xmlns:a16="http://schemas.microsoft.com/office/drawing/2014/main" id="{403F04EB-03B8-40DE-94D2-FC1DA9F5FC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297594-5E97-41A1-83DB-8B69C589CA54}"/>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313743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6AEF9-085A-435D-A7D4-AEDECE7E60A3}"/>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3" name="Footer Placeholder 2">
            <a:extLst>
              <a:ext uri="{FF2B5EF4-FFF2-40B4-BE49-F238E27FC236}">
                <a16:creationId xmlns:a16="http://schemas.microsoft.com/office/drawing/2014/main" id="{017D51E8-187A-4305-B12A-823B01FD0D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FF8F87-5100-4C26-B0CB-E13AFC212950}"/>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372355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71F2-9675-4604-95F3-6EB080FFB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AA3680-1F30-466C-9C64-8D1B111D1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63425E-5E9D-492D-B222-3DD75E74E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9AE9A-A8B3-41DE-999C-56AB824FAAD8}"/>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6" name="Footer Placeholder 5">
            <a:extLst>
              <a:ext uri="{FF2B5EF4-FFF2-40B4-BE49-F238E27FC236}">
                <a16:creationId xmlns:a16="http://schemas.microsoft.com/office/drawing/2014/main" id="{BB3BC838-7053-4A8E-A45E-B953715DD7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A77B39-755E-4750-971C-24D29D3223D5}"/>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200147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1573-62AB-4E4C-8BDF-D892CF070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34B5C3-8DEA-437D-A48C-8E55FFD32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9FC6EE-A65A-44BF-B810-6744632E1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43C62-ED7D-454A-ABAC-2AFCE50129BF}"/>
              </a:ext>
            </a:extLst>
          </p:cNvPr>
          <p:cNvSpPr>
            <a:spLocks noGrp="1"/>
          </p:cNvSpPr>
          <p:nvPr>
            <p:ph type="dt" sz="half" idx="10"/>
          </p:nvPr>
        </p:nvSpPr>
        <p:spPr/>
        <p:txBody>
          <a:bodyPr/>
          <a:lstStyle/>
          <a:p>
            <a:fld id="{E8EA82C7-A93D-433D-9953-2B637C308195}" type="datetimeFigureOut">
              <a:rPr lang="en-GB" smtClean="0"/>
              <a:t>03/06/2021</a:t>
            </a:fld>
            <a:endParaRPr lang="en-GB"/>
          </a:p>
        </p:txBody>
      </p:sp>
      <p:sp>
        <p:nvSpPr>
          <p:cNvPr id="6" name="Footer Placeholder 5">
            <a:extLst>
              <a:ext uri="{FF2B5EF4-FFF2-40B4-BE49-F238E27FC236}">
                <a16:creationId xmlns:a16="http://schemas.microsoft.com/office/drawing/2014/main" id="{56184685-6BD7-41E6-8165-A9177064E9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F63DE4-B398-4887-B526-7D7375F5E1B6}"/>
              </a:ext>
            </a:extLst>
          </p:cNvPr>
          <p:cNvSpPr>
            <a:spLocks noGrp="1"/>
          </p:cNvSpPr>
          <p:nvPr>
            <p:ph type="sldNum" sz="quarter" idx="12"/>
          </p:nvPr>
        </p:nvSpPr>
        <p:spPr/>
        <p:txBody>
          <a:bodyPr/>
          <a:lstStyle/>
          <a:p>
            <a:fld id="{A72398E9-E3D3-4926-B690-226B2C370BB1}" type="slidenum">
              <a:rPr lang="en-GB" smtClean="0"/>
              <a:t>‹#›</a:t>
            </a:fld>
            <a:endParaRPr lang="en-GB"/>
          </a:p>
        </p:txBody>
      </p:sp>
    </p:spTree>
    <p:extLst>
      <p:ext uri="{BB962C8B-B14F-4D97-AF65-F5344CB8AC3E}">
        <p14:creationId xmlns:p14="http://schemas.microsoft.com/office/powerpoint/2010/main" val="242904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FE7B4-C28C-47C3-900A-F3D2BA7D3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BDC8C9-835D-4183-8F19-3DB099339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BF2F7C-7489-4E9B-9B0E-2711F5112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A82C7-A93D-433D-9953-2B637C308195}" type="datetimeFigureOut">
              <a:rPr lang="en-GB" smtClean="0"/>
              <a:t>03/06/2021</a:t>
            </a:fld>
            <a:endParaRPr lang="en-GB"/>
          </a:p>
        </p:txBody>
      </p:sp>
      <p:sp>
        <p:nvSpPr>
          <p:cNvPr id="5" name="Footer Placeholder 4">
            <a:extLst>
              <a:ext uri="{FF2B5EF4-FFF2-40B4-BE49-F238E27FC236}">
                <a16:creationId xmlns:a16="http://schemas.microsoft.com/office/drawing/2014/main" id="{059463AB-4691-456D-9449-FD214E3A2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CA487B-86EA-449B-A305-ED8BFFD88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398E9-E3D3-4926-B690-226B2C370BB1}" type="slidenum">
              <a:rPr lang="en-GB" smtClean="0"/>
              <a:t>‹#›</a:t>
            </a:fld>
            <a:endParaRPr lang="en-GB"/>
          </a:p>
        </p:txBody>
      </p:sp>
    </p:spTree>
    <p:extLst>
      <p:ext uri="{BB962C8B-B14F-4D97-AF65-F5344CB8AC3E}">
        <p14:creationId xmlns:p14="http://schemas.microsoft.com/office/powerpoint/2010/main" val="106013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0C9EDD-2023-A641-BFE0-4376331306E9}"/>
              </a:ext>
            </a:extLst>
          </p:cNvPr>
          <p:cNvGrpSpPr/>
          <p:nvPr/>
        </p:nvGrpSpPr>
        <p:grpSpPr>
          <a:xfrm>
            <a:off x="439558" y="612645"/>
            <a:ext cx="11190221" cy="4460559"/>
            <a:chOff x="439558" y="612645"/>
            <a:chExt cx="11190221" cy="4460559"/>
          </a:xfrm>
        </p:grpSpPr>
        <p:grpSp>
          <p:nvGrpSpPr>
            <p:cNvPr id="14" name="Group 13">
              <a:extLst>
                <a:ext uri="{FF2B5EF4-FFF2-40B4-BE49-F238E27FC236}">
                  <a16:creationId xmlns:a16="http://schemas.microsoft.com/office/drawing/2014/main" id="{0D3D469A-E402-654F-9985-939376F6B5B5}"/>
                </a:ext>
              </a:extLst>
            </p:cNvPr>
            <p:cNvGrpSpPr/>
            <p:nvPr/>
          </p:nvGrpSpPr>
          <p:grpSpPr>
            <a:xfrm>
              <a:off x="439558" y="612646"/>
              <a:ext cx="7026114" cy="4460558"/>
              <a:chOff x="439558" y="612646"/>
              <a:chExt cx="7026114" cy="4460558"/>
            </a:xfrm>
          </p:grpSpPr>
          <p:sp>
            <p:nvSpPr>
              <p:cNvPr id="4" name="Title 1">
                <a:extLst>
                  <a:ext uri="{FF2B5EF4-FFF2-40B4-BE49-F238E27FC236}">
                    <a16:creationId xmlns:a16="http://schemas.microsoft.com/office/drawing/2014/main" id="{BD67B13F-6A57-0046-A78F-07418B3C80A3}"/>
                  </a:ext>
                </a:extLst>
              </p:cNvPr>
              <p:cNvSpPr txBox="1">
                <a:spLocks/>
              </p:cNvSpPr>
              <p:nvPr/>
            </p:nvSpPr>
            <p:spPr>
              <a:xfrm>
                <a:off x="439558" y="1350713"/>
                <a:ext cx="7026114"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000" b="1" dirty="0">
                    <a:latin typeface="FUTURA MEDIUM" panose="020B0602020204020303" pitchFamily="34" charset="-79"/>
                    <a:cs typeface="FUTURA MEDIUM" panose="020B0602020204020303" pitchFamily="34" charset="-79"/>
                  </a:rPr>
                  <a:t>Hey You!</a:t>
                </a:r>
              </a:p>
            </p:txBody>
          </p:sp>
          <p:sp>
            <p:nvSpPr>
              <p:cNvPr id="2" name="Rectangle 1">
                <a:extLst>
                  <a:ext uri="{FF2B5EF4-FFF2-40B4-BE49-F238E27FC236}">
                    <a16:creationId xmlns:a16="http://schemas.microsoft.com/office/drawing/2014/main" id="{FB8B7264-A45C-DE41-B28A-D4A1D935BFA1}"/>
                  </a:ext>
                </a:extLst>
              </p:cNvPr>
              <p:cNvSpPr/>
              <p:nvPr/>
            </p:nvSpPr>
            <p:spPr>
              <a:xfrm>
                <a:off x="483843" y="612646"/>
                <a:ext cx="2448812" cy="553998"/>
              </a:xfrm>
              <a:prstGeom prst="rect">
                <a:avLst/>
              </a:prstGeom>
            </p:spPr>
            <p:txBody>
              <a:bodyPr wrap="none">
                <a:spAutoFit/>
              </a:bodyPr>
              <a:lstStyle/>
              <a:p>
                <a:r>
                  <a:rPr lang="en-GB" sz="3000" b="1" dirty="0">
                    <a:solidFill>
                      <a:srgbClr val="0069B8"/>
                    </a:solidFill>
                    <a:latin typeface="FUTURA MEDIUM" panose="020B0602020204020303" pitchFamily="34" charset="-79"/>
                    <a:cs typeface="FUTURA MEDIUM" panose="020B0602020204020303" pitchFamily="34" charset="-79"/>
                  </a:rPr>
                  <a:t>KS2 Reading</a:t>
                </a:r>
              </a:p>
            </p:txBody>
          </p:sp>
          <p:sp>
            <p:nvSpPr>
              <p:cNvPr id="9" name="Title 1">
                <a:extLst>
                  <a:ext uri="{FF2B5EF4-FFF2-40B4-BE49-F238E27FC236}">
                    <a16:creationId xmlns:a16="http://schemas.microsoft.com/office/drawing/2014/main" id="{15D38E27-A65C-1944-B28A-04BD3DADBE81}"/>
                  </a:ext>
                </a:extLst>
              </p:cNvPr>
              <p:cNvSpPr txBox="1">
                <a:spLocks/>
              </p:cNvSpPr>
              <p:nvPr/>
            </p:nvSpPr>
            <p:spPr>
              <a:xfrm>
                <a:off x="439558" y="2528250"/>
                <a:ext cx="7026114" cy="4433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latin typeface="Futura Medium" panose="020B0602020204020303" pitchFamily="34" charset="-79"/>
                    <a:cs typeface="Futura Medium" panose="020B0602020204020303" pitchFamily="34" charset="-79"/>
                  </a:rPr>
                  <a:t>By</a:t>
                </a:r>
                <a:r>
                  <a:rPr lang="en-GB" sz="2000" b="1" dirty="0">
                    <a:latin typeface="FUTURA MEDIUM" panose="020B0602020204020303" pitchFamily="34" charset="-79"/>
                    <a:cs typeface="FUTURA MEDIUM" panose="020B0602020204020303" pitchFamily="34" charset="-79"/>
                  </a:rPr>
                  <a:t> </a:t>
                </a:r>
                <a:r>
                  <a:rPr lang="en-GB" sz="2000" b="1" dirty="0">
                    <a:solidFill>
                      <a:srgbClr val="0069B8"/>
                    </a:solidFill>
                    <a:latin typeface="FUTURA MEDIUM" panose="020B0602020204020303" pitchFamily="34" charset="-79"/>
                    <a:cs typeface="FUTURA MEDIUM" panose="020B0602020204020303" pitchFamily="34" charset="-79"/>
                  </a:rPr>
                  <a:t>Dapo Adeola </a:t>
                </a:r>
                <a:r>
                  <a:rPr lang="en-GB" sz="2000" dirty="0">
                    <a:latin typeface="Futura Medium" panose="020B0602020204020303" pitchFamily="34" charset="-79"/>
                    <a:cs typeface="Futura Medium" panose="020B0602020204020303" pitchFamily="34" charset="-79"/>
                  </a:rPr>
                  <a:t>and</a:t>
                </a:r>
                <a:r>
                  <a:rPr lang="en-GB" sz="2000" b="1" dirty="0">
                    <a:latin typeface="FUTURA MEDIUM" panose="020B0602020204020303" pitchFamily="34" charset="-79"/>
                    <a:cs typeface="FUTURA MEDIUM" panose="020B0602020204020303" pitchFamily="34" charset="-79"/>
                  </a:rPr>
                  <a:t> eighteen talented Black illustrators:</a:t>
                </a:r>
              </a:p>
            </p:txBody>
          </p:sp>
          <p:sp>
            <p:nvSpPr>
              <p:cNvPr id="10" name="Title 1">
                <a:extLst>
                  <a:ext uri="{FF2B5EF4-FFF2-40B4-BE49-F238E27FC236}">
                    <a16:creationId xmlns:a16="http://schemas.microsoft.com/office/drawing/2014/main" id="{F1D78C5D-560F-C443-8E0D-C5548E3E32A8}"/>
                  </a:ext>
                </a:extLst>
              </p:cNvPr>
              <p:cNvSpPr txBox="1">
                <a:spLocks/>
              </p:cNvSpPr>
              <p:nvPr/>
            </p:nvSpPr>
            <p:spPr>
              <a:xfrm>
                <a:off x="439558" y="2986420"/>
                <a:ext cx="2222619" cy="18122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Alyissa Johnson</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Jade Orlando</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Reggie Brown</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Chanté Timothy</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Sharee Miller</a:t>
                </a:r>
              </a:p>
              <a:p>
                <a:pPr>
                  <a:lnSpc>
                    <a:spcPts val="2800"/>
                  </a:lnSpc>
                </a:pPr>
                <a:r>
                  <a:rPr lang="en-GB" sz="2000" b="1" dirty="0">
                    <a:solidFill>
                      <a:srgbClr val="0069B8"/>
                    </a:solidFill>
                    <a:latin typeface="FUTURA MEDIUM" panose="020B0602020204020303" pitchFamily="34" charset="-79"/>
                    <a:cs typeface="FUTURA MEDIUM" panose="020B0602020204020303" pitchFamily="34" charset="-79"/>
                  </a:rPr>
                  <a:t>Diane Ewen</a:t>
                </a:r>
              </a:p>
            </p:txBody>
          </p:sp>
          <p:sp>
            <p:nvSpPr>
              <p:cNvPr id="11" name="Title 1">
                <a:extLst>
                  <a:ext uri="{FF2B5EF4-FFF2-40B4-BE49-F238E27FC236}">
                    <a16:creationId xmlns:a16="http://schemas.microsoft.com/office/drawing/2014/main" id="{C6E4B7B2-46AA-284E-A219-36A98669059E}"/>
                  </a:ext>
                </a:extLst>
              </p:cNvPr>
              <p:cNvSpPr txBox="1">
                <a:spLocks/>
              </p:cNvSpPr>
              <p:nvPr/>
            </p:nvSpPr>
            <p:spPr>
              <a:xfrm>
                <a:off x="2610967" y="2982746"/>
                <a:ext cx="2415252" cy="20833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Onyinye Iwu</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Gladys Jose</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Bex Glendining</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Dunni Mustapha</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Charlot Kristensen</a:t>
                </a:r>
              </a:p>
              <a:p>
                <a:pPr algn="ctr">
                  <a:lnSpc>
                    <a:spcPts val="2800"/>
                  </a:lnSpc>
                </a:pPr>
                <a:r>
                  <a:rPr lang="en-GB" sz="2000" b="1" dirty="0">
                    <a:solidFill>
                      <a:srgbClr val="0069B8"/>
                    </a:solidFill>
                    <a:latin typeface="Futura Medium" panose="020B0602020204020303" pitchFamily="34" charset="-79"/>
                    <a:cs typeface="Futura Medium" panose="020B0602020204020303" pitchFamily="34" charset="-79"/>
                  </a:rPr>
                  <a:t>Camilla Sucre</a:t>
                </a:r>
                <a:endParaRPr lang="en-GB" sz="2000" b="1" dirty="0">
                  <a:solidFill>
                    <a:srgbClr val="0069B8"/>
                  </a:solidFill>
                  <a:latin typeface="FUTURA MEDIUM" panose="020B0602020204020303" pitchFamily="34" charset="-79"/>
                  <a:cs typeface="FUTURA MEDIUM" panose="020B0602020204020303" pitchFamily="34" charset="-79"/>
                </a:endParaRPr>
              </a:p>
            </p:txBody>
          </p:sp>
          <p:sp>
            <p:nvSpPr>
              <p:cNvPr id="12" name="Title 1">
                <a:extLst>
                  <a:ext uri="{FF2B5EF4-FFF2-40B4-BE49-F238E27FC236}">
                    <a16:creationId xmlns:a16="http://schemas.microsoft.com/office/drawing/2014/main" id="{4F78B6D7-634F-914C-B706-3A1AF317B3B4}"/>
                  </a:ext>
                </a:extLst>
              </p:cNvPr>
              <p:cNvSpPr txBox="1">
                <a:spLocks/>
              </p:cNvSpPr>
              <p:nvPr/>
            </p:nvSpPr>
            <p:spPr>
              <a:xfrm>
                <a:off x="4992547" y="2989834"/>
                <a:ext cx="2239800" cy="20833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ts val="2800"/>
                  </a:lnSpc>
                </a:pPr>
                <a:r>
                  <a:rPr lang="en-GB" sz="2000" b="1" dirty="0">
                    <a:solidFill>
                      <a:srgbClr val="0069B8"/>
                    </a:solidFill>
                    <a:latin typeface="FUTURA MEDIUM" panose="020B0602020204020303" pitchFamily="34" charset="-79"/>
                    <a:cs typeface="FUTURA MEDIUM" panose="020B0602020204020303" pitchFamily="34" charset="-79"/>
                  </a:rPr>
                  <a:t>Jobe Anderson Joelle Avelino Nicole Miles Kingsley Nebechi Derick Brooks</a:t>
                </a:r>
              </a:p>
              <a:p>
                <a:pPr algn="r">
                  <a:lnSpc>
                    <a:spcPts val="2800"/>
                  </a:lnSpc>
                </a:pPr>
                <a:r>
                  <a:rPr lang="en-GB" sz="2000" b="1" dirty="0">
                    <a:solidFill>
                      <a:srgbClr val="0069B8"/>
                    </a:solidFill>
                    <a:latin typeface="FUTURA MEDIUM" panose="020B0602020204020303" pitchFamily="34" charset="-79"/>
                    <a:cs typeface="FUTURA MEDIUM" panose="020B0602020204020303" pitchFamily="34" charset="-79"/>
                  </a:rPr>
                  <a:t>Selom Sunu </a:t>
                </a:r>
              </a:p>
            </p:txBody>
          </p:sp>
        </p:grpSp>
        <p:grpSp>
          <p:nvGrpSpPr>
            <p:cNvPr id="15" name="Group 14">
              <a:extLst>
                <a:ext uri="{FF2B5EF4-FFF2-40B4-BE49-F238E27FC236}">
                  <a16:creationId xmlns:a16="http://schemas.microsoft.com/office/drawing/2014/main" id="{F11B249B-99F5-704F-B464-153D9DDC6419}"/>
                </a:ext>
              </a:extLst>
            </p:cNvPr>
            <p:cNvGrpSpPr/>
            <p:nvPr/>
          </p:nvGrpSpPr>
          <p:grpSpPr>
            <a:xfrm>
              <a:off x="7788673" y="612645"/>
              <a:ext cx="3841106" cy="4453721"/>
              <a:chOff x="7788673" y="612645"/>
              <a:chExt cx="3841106" cy="4453721"/>
            </a:xfrm>
          </p:grpSpPr>
          <p:grpSp>
            <p:nvGrpSpPr>
              <p:cNvPr id="8" name="Group 7">
                <a:extLst>
                  <a:ext uri="{FF2B5EF4-FFF2-40B4-BE49-F238E27FC236}">
                    <a16:creationId xmlns:a16="http://schemas.microsoft.com/office/drawing/2014/main" id="{C42E84BE-16CC-604B-A6F6-C821731A8C6F}"/>
                  </a:ext>
                </a:extLst>
              </p:cNvPr>
              <p:cNvGrpSpPr/>
              <p:nvPr/>
            </p:nvGrpSpPr>
            <p:grpSpPr>
              <a:xfrm>
                <a:off x="7963829" y="612646"/>
                <a:ext cx="3665950" cy="4453720"/>
                <a:chOff x="7963829" y="612646"/>
                <a:chExt cx="3665950" cy="4453720"/>
              </a:xfrm>
            </p:grpSpPr>
            <p:sp>
              <p:nvSpPr>
                <p:cNvPr id="6" name="Rectangle 5">
                  <a:extLst>
                    <a:ext uri="{FF2B5EF4-FFF2-40B4-BE49-F238E27FC236}">
                      <a16:creationId xmlns:a16="http://schemas.microsoft.com/office/drawing/2014/main" id="{AB5C37DA-3838-D045-9E2D-B590633CD3AB}"/>
                    </a:ext>
                  </a:extLst>
                </p:cNvPr>
                <p:cNvSpPr/>
                <p:nvPr/>
              </p:nvSpPr>
              <p:spPr>
                <a:xfrm>
                  <a:off x="8144935" y="788045"/>
                  <a:ext cx="3484844" cy="4278321"/>
                </a:xfrm>
                <a:prstGeom prst="rect">
                  <a:avLst/>
                </a:prstGeom>
                <a:solidFill>
                  <a:srgbClr val="FABC2F"/>
                </a:solid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D2E0E1-9436-D242-BACF-48BC0F506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829" y="612646"/>
                  <a:ext cx="3484844" cy="4276854"/>
                </a:xfrm>
                <a:prstGeom prst="rect">
                  <a:avLst/>
                </a:prstGeom>
              </p:spPr>
            </p:pic>
          </p:grpSp>
          <p:sp>
            <p:nvSpPr>
              <p:cNvPr id="13" name="Rectangle 12">
                <a:extLst>
                  <a:ext uri="{FF2B5EF4-FFF2-40B4-BE49-F238E27FC236}">
                    <a16:creationId xmlns:a16="http://schemas.microsoft.com/office/drawing/2014/main" id="{F7BB2AD9-3C2B-BF44-BED3-D7E9FB708229}"/>
                  </a:ext>
                </a:extLst>
              </p:cNvPr>
              <p:cNvSpPr/>
              <p:nvPr/>
            </p:nvSpPr>
            <p:spPr>
              <a:xfrm rot="16200000">
                <a:off x="5712445" y="2688873"/>
                <a:ext cx="4344815" cy="192360"/>
              </a:xfrm>
              <a:prstGeom prst="rect">
                <a:avLst/>
              </a:prstGeom>
            </p:spPr>
            <p:txBody>
              <a:bodyPr wrap="square">
                <a:spAutoFit/>
              </a:bodyPr>
              <a:lstStyle/>
              <a:p>
                <a:r>
                  <a:rPr lang="en-GB" sz="650" dirty="0">
                    <a:latin typeface="Calibri" panose="020F0502020204030204" pitchFamily="34" charset="0"/>
                    <a:ea typeface="Calibri" panose="020F0502020204030204" pitchFamily="34" charset="0"/>
                    <a:cs typeface="Times New Roman" panose="02020603050405020304" pitchFamily="18" charset="0"/>
                  </a:rPr>
                  <a:t>Hey You! cover illustration © Dapo Adeola, 2021. Typography © Alyissa Johnson,  2021.</a:t>
                </a:r>
              </a:p>
            </p:txBody>
          </p:sp>
        </p:grpSp>
      </p:grpSp>
    </p:spTree>
    <p:extLst>
      <p:ext uri="{BB962C8B-B14F-4D97-AF65-F5344CB8AC3E}">
        <p14:creationId xmlns:p14="http://schemas.microsoft.com/office/powerpoint/2010/main" val="124670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CC35D"/>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96B1772-F566-B04E-A70F-0951B0316E22}"/>
              </a:ext>
            </a:extLst>
          </p:cNvPr>
          <p:cNvGrpSpPr/>
          <p:nvPr/>
        </p:nvGrpSpPr>
        <p:grpSpPr>
          <a:xfrm>
            <a:off x="439556" y="423613"/>
            <a:ext cx="11190223" cy="5600963"/>
            <a:chOff x="439556" y="423613"/>
            <a:chExt cx="11190223" cy="5600963"/>
          </a:xfrm>
        </p:grpSpPr>
        <p:sp>
          <p:nvSpPr>
            <p:cNvPr id="2" name="TextBox 1">
              <a:extLst>
                <a:ext uri="{FF2B5EF4-FFF2-40B4-BE49-F238E27FC236}">
                  <a16:creationId xmlns:a16="http://schemas.microsoft.com/office/drawing/2014/main" id="{7F466AAF-CAB8-9843-AB8D-BD933ED03670}"/>
                </a:ext>
              </a:extLst>
            </p:cNvPr>
            <p:cNvSpPr txBox="1"/>
            <p:nvPr/>
          </p:nvSpPr>
          <p:spPr>
            <a:xfrm>
              <a:off x="439556" y="1469483"/>
              <a:ext cx="7312064" cy="4555093"/>
            </a:xfrm>
            <a:prstGeom prst="rect">
              <a:avLst/>
            </a:prstGeom>
            <a:noFill/>
          </p:spPr>
          <p:txBody>
            <a:bodyPr wrap="square" rtlCol="0">
              <a:spAutoFit/>
            </a:bodyPr>
            <a:lstStyle/>
            <a:p>
              <a:r>
                <a:rPr lang="en-GB" sz="2100" dirty="0">
                  <a:latin typeface="Futura Medium" panose="020B0602020204020303" pitchFamily="34" charset="-79"/>
                  <a:cs typeface="Futura Medium" panose="020B0602020204020303" pitchFamily="34" charset="-79"/>
                </a:rPr>
                <a:t>‘Hey You’ is the perfect book to open up discussions about diversity and feeling proud of your heritage and identity.</a:t>
              </a:r>
            </a:p>
            <a:p>
              <a:endParaRPr lang="en-GB" sz="1200" dirty="0">
                <a:latin typeface="Futura Medium" panose="020B0602020204020303" pitchFamily="34" charset="-79"/>
                <a:cs typeface="Futura Medium" panose="020B0602020204020303" pitchFamily="34" charset="-79"/>
              </a:endParaRPr>
            </a:p>
            <a:p>
              <a:r>
                <a:rPr lang="en-GB" sz="2400" b="1" dirty="0">
                  <a:latin typeface="Futura Medium" panose="020B0602020204020303" pitchFamily="34" charset="-79"/>
                  <a:cs typeface="Futura Medium" panose="020B0602020204020303" pitchFamily="34" charset="-79"/>
                </a:rPr>
                <a:t>Activity </a:t>
              </a:r>
              <a:r>
                <a:rPr lang="en-GB" sz="2400" b="1" dirty="0">
                  <a:solidFill>
                    <a:srgbClr val="0069B8"/>
                  </a:solidFill>
                  <a:latin typeface="Futura Medium" panose="020B0602020204020303" pitchFamily="34" charset="-79"/>
                  <a:cs typeface="Futura Medium" panose="020B0602020204020303" pitchFamily="34" charset="-79"/>
                </a:rPr>
                <a:t>One</a:t>
              </a:r>
              <a:r>
                <a:rPr lang="en-GB" sz="2400" b="1" dirty="0">
                  <a:solidFill>
                    <a:srgbClr val="FABC2F"/>
                  </a:solidFill>
                  <a:latin typeface="Futura Medium" panose="020B0602020204020303" pitchFamily="34" charset="-79"/>
                  <a:cs typeface="Futura Medium" panose="020B0602020204020303" pitchFamily="34" charset="-79"/>
                </a:rPr>
                <a:t> </a:t>
              </a:r>
              <a:r>
                <a:rPr lang="en-GB" sz="2400" b="1" dirty="0">
                  <a:latin typeface="Futura Medium" panose="020B0602020204020303" pitchFamily="34" charset="-79"/>
                  <a:cs typeface="Futura Medium" panose="020B0602020204020303" pitchFamily="34" charset="-79"/>
                </a:rPr>
                <a:t>– Respond to Dapo’s letter</a:t>
              </a:r>
              <a:endParaRPr lang="en-GB" sz="2000" dirty="0">
                <a:latin typeface="Futura Medium" panose="020B0602020204020303" pitchFamily="34" charset="-79"/>
                <a:cs typeface="Futura Medium" panose="020B0602020204020303" pitchFamily="34" charset="-79"/>
              </a:endParaRPr>
            </a:p>
            <a:p>
              <a:r>
                <a:rPr lang="en-GB" sz="2000" dirty="0">
                  <a:latin typeface="Futura Medium" panose="020B0602020204020303" pitchFamily="34" charset="-79"/>
                  <a:cs typeface="Futura Medium" panose="020B0602020204020303" pitchFamily="34" charset="-79"/>
                </a:rPr>
                <a:t>Read and respond Dapo’s letter to the reader, including outlining their hopes for future generations and how they can contribute to his dream.</a:t>
              </a:r>
            </a:p>
            <a:p>
              <a:endParaRPr lang="en-GB" sz="1200" dirty="0">
                <a:latin typeface="Futura Medium" panose="020B0602020204020303" pitchFamily="34" charset="-79"/>
                <a:cs typeface="Futura Medium" panose="020B0602020204020303" pitchFamily="34" charset="-79"/>
              </a:endParaRPr>
            </a:p>
            <a:p>
              <a:r>
                <a:rPr lang="en-GB" sz="2400" b="1" dirty="0">
                  <a:latin typeface="Futura Medium" panose="020B0602020204020303" pitchFamily="34" charset="-79"/>
                  <a:cs typeface="Futura Medium" panose="020B0602020204020303" pitchFamily="34" charset="-79"/>
                </a:rPr>
                <a:t>Activity </a:t>
              </a:r>
              <a:r>
                <a:rPr lang="en-GB" sz="2400" b="1" dirty="0">
                  <a:solidFill>
                    <a:srgbClr val="0069B8"/>
                  </a:solidFill>
                  <a:latin typeface="Futura Medium" panose="020B0602020204020303" pitchFamily="34" charset="-79"/>
                  <a:cs typeface="Futura Medium" panose="020B0602020204020303" pitchFamily="34" charset="-79"/>
                </a:rPr>
                <a:t>Two</a:t>
              </a:r>
              <a:r>
                <a:rPr lang="en-GB" sz="2400" b="1" dirty="0">
                  <a:latin typeface="Futura Medium" panose="020B0602020204020303" pitchFamily="34" charset="-79"/>
                  <a:cs typeface="Futura Medium" panose="020B0602020204020303" pitchFamily="34" charset="-79"/>
                </a:rPr>
                <a:t> – Inferring feelings from illustrations</a:t>
              </a:r>
              <a:endParaRPr lang="en-GB" sz="2400" dirty="0">
                <a:latin typeface="Futura Medium" panose="020B0602020204020303" pitchFamily="34" charset="-79"/>
                <a:cs typeface="Futura Medium" panose="020B0602020204020303" pitchFamily="34" charset="-79"/>
              </a:endParaRPr>
            </a:p>
            <a:p>
              <a:r>
                <a:rPr lang="en-GB" sz="2000" dirty="0">
                  <a:latin typeface="Futura Medium" panose="020B0602020204020303" pitchFamily="34" charset="-79"/>
                  <a:cs typeface="Futura Medium" panose="020B0602020204020303" pitchFamily="34" charset="-79"/>
                </a:rPr>
                <a:t>Identify, describe and justify how the characters in the book are feeling.</a:t>
              </a:r>
            </a:p>
            <a:p>
              <a:endParaRPr lang="en-GB" sz="1200" dirty="0">
                <a:latin typeface="Futura Medium" panose="020B0602020204020303" pitchFamily="34" charset="-79"/>
                <a:cs typeface="Futura Medium" panose="020B0602020204020303" pitchFamily="34" charset="-79"/>
              </a:endParaRPr>
            </a:p>
            <a:p>
              <a:r>
                <a:rPr lang="en-GB" sz="2400" b="1" dirty="0">
                  <a:latin typeface="Futura Medium" panose="020B0602020204020303" pitchFamily="34" charset="-79"/>
                  <a:cs typeface="Futura Medium" panose="020B0602020204020303" pitchFamily="34" charset="-79"/>
                </a:rPr>
                <a:t>Activity </a:t>
              </a:r>
              <a:r>
                <a:rPr lang="en-GB" sz="2400" b="1" dirty="0">
                  <a:solidFill>
                    <a:srgbClr val="0069B8"/>
                  </a:solidFill>
                  <a:latin typeface="Futura Medium" panose="020B0602020204020303" pitchFamily="34" charset="-79"/>
                  <a:cs typeface="Futura Medium" panose="020B0602020204020303" pitchFamily="34" charset="-79"/>
                </a:rPr>
                <a:t>Three</a:t>
              </a:r>
              <a:r>
                <a:rPr lang="en-GB" sz="2400" b="1" dirty="0">
                  <a:solidFill>
                    <a:srgbClr val="FABC2F"/>
                  </a:solidFill>
                  <a:latin typeface="Futura Medium" panose="020B0602020204020303" pitchFamily="34" charset="-79"/>
                  <a:cs typeface="Futura Medium" panose="020B0602020204020303" pitchFamily="34" charset="-79"/>
                </a:rPr>
                <a:t> </a:t>
              </a:r>
              <a:r>
                <a:rPr lang="en-GB" sz="2400" b="1" dirty="0">
                  <a:latin typeface="Futura Medium" panose="020B0602020204020303" pitchFamily="34" charset="-79"/>
                  <a:cs typeface="Futura Medium" panose="020B0602020204020303" pitchFamily="34" charset="-79"/>
                </a:rPr>
                <a:t>– Wonderful words</a:t>
              </a:r>
              <a:endParaRPr lang="en-GB" sz="2400" dirty="0">
                <a:latin typeface="Futura Medium" panose="020B0602020204020303" pitchFamily="34" charset="-79"/>
                <a:cs typeface="Futura Medium" panose="020B0602020204020303" pitchFamily="34" charset="-79"/>
              </a:endParaRPr>
            </a:p>
            <a:p>
              <a:r>
                <a:rPr lang="en-GB" sz="2000" dirty="0">
                  <a:latin typeface="Futura Medium" panose="020B0602020204020303" pitchFamily="34" charset="-79"/>
                  <a:cs typeface="Futura Medium" panose="020B0602020204020303" pitchFamily="34" charset="-79"/>
                </a:rPr>
                <a:t>Understand melanin, culture, heritage and celebrate your own history and ancestors.</a:t>
              </a:r>
            </a:p>
          </p:txBody>
        </p:sp>
        <p:sp>
          <p:nvSpPr>
            <p:cNvPr id="3" name="Title 1">
              <a:extLst>
                <a:ext uri="{FF2B5EF4-FFF2-40B4-BE49-F238E27FC236}">
                  <a16:creationId xmlns:a16="http://schemas.microsoft.com/office/drawing/2014/main" id="{D1BE2574-C28E-6345-BCCE-2EBD28A860F5}"/>
                </a:ext>
              </a:extLst>
            </p:cNvPr>
            <p:cNvSpPr txBox="1">
              <a:spLocks/>
            </p:cNvSpPr>
            <p:nvPr/>
          </p:nvSpPr>
          <p:spPr>
            <a:xfrm>
              <a:off x="439557" y="423613"/>
              <a:ext cx="9397139"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000" b="1" dirty="0">
                  <a:latin typeface="FUTURA MEDIUM" panose="020B0602020204020303" pitchFamily="34" charset="-79"/>
                  <a:cs typeface="FUTURA MEDIUM" panose="020B0602020204020303" pitchFamily="34" charset="-79"/>
                </a:rPr>
                <a:t>Activities</a:t>
              </a:r>
            </a:p>
          </p:txBody>
        </p:sp>
        <p:grpSp>
          <p:nvGrpSpPr>
            <p:cNvPr id="9" name="Group 8">
              <a:extLst>
                <a:ext uri="{FF2B5EF4-FFF2-40B4-BE49-F238E27FC236}">
                  <a16:creationId xmlns:a16="http://schemas.microsoft.com/office/drawing/2014/main" id="{5A38A091-1E13-1745-93BB-D9E833CDCDED}"/>
                </a:ext>
              </a:extLst>
            </p:cNvPr>
            <p:cNvGrpSpPr/>
            <p:nvPr/>
          </p:nvGrpSpPr>
          <p:grpSpPr>
            <a:xfrm>
              <a:off x="7789087" y="612645"/>
              <a:ext cx="3840692" cy="4453721"/>
              <a:chOff x="7789087" y="612645"/>
              <a:chExt cx="3840692" cy="4453721"/>
            </a:xfrm>
          </p:grpSpPr>
          <p:grpSp>
            <p:nvGrpSpPr>
              <p:cNvPr id="4" name="Group 3">
                <a:extLst>
                  <a:ext uri="{FF2B5EF4-FFF2-40B4-BE49-F238E27FC236}">
                    <a16:creationId xmlns:a16="http://schemas.microsoft.com/office/drawing/2014/main" id="{BC5B528F-5AC5-674D-9F1F-F088A20A25A6}"/>
                  </a:ext>
                </a:extLst>
              </p:cNvPr>
              <p:cNvGrpSpPr/>
              <p:nvPr/>
            </p:nvGrpSpPr>
            <p:grpSpPr>
              <a:xfrm>
                <a:off x="7963829" y="612646"/>
                <a:ext cx="3665950" cy="4453720"/>
                <a:chOff x="7963829" y="612646"/>
                <a:chExt cx="3665950" cy="4453720"/>
              </a:xfrm>
            </p:grpSpPr>
            <p:sp>
              <p:nvSpPr>
                <p:cNvPr id="5" name="Rectangle 4">
                  <a:extLst>
                    <a:ext uri="{FF2B5EF4-FFF2-40B4-BE49-F238E27FC236}">
                      <a16:creationId xmlns:a16="http://schemas.microsoft.com/office/drawing/2014/main" id="{1F1C877D-BCBF-3A4B-A1D3-EF1F460144CF}"/>
                    </a:ext>
                  </a:extLst>
                </p:cNvPr>
                <p:cNvSpPr/>
                <p:nvPr/>
              </p:nvSpPr>
              <p:spPr>
                <a:xfrm>
                  <a:off x="8144935" y="788045"/>
                  <a:ext cx="3484844" cy="4278321"/>
                </a:xfrm>
                <a:prstGeom prst="rect">
                  <a:avLst/>
                </a:prstGeom>
                <a:solidFill>
                  <a:srgbClr val="FABC2F"/>
                </a:solidFill>
                <a:ln>
                  <a:solidFill>
                    <a:srgbClr val="FF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1C52DBB-FEAF-8C49-8FF5-E3824DC30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829" y="612646"/>
                  <a:ext cx="3484844" cy="4276854"/>
                </a:xfrm>
                <a:prstGeom prst="rect">
                  <a:avLst/>
                </a:prstGeom>
              </p:spPr>
            </p:pic>
          </p:grpSp>
          <p:sp>
            <p:nvSpPr>
              <p:cNvPr id="8" name="Rectangle 7">
                <a:extLst>
                  <a:ext uri="{FF2B5EF4-FFF2-40B4-BE49-F238E27FC236}">
                    <a16:creationId xmlns:a16="http://schemas.microsoft.com/office/drawing/2014/main" id="{BF9774BA-BBE2-6B4C-B7B3-7C875E48CC36}"/>
                  </a:ext>
                </a:extLst>
              </p:cNvPr>
              <p:cNvSpPr/>
              <p:nvPr/>
            </p:nvSpPr>
            <p:spPr>
              <a:xfrm rot="16200000">
                <a:off x="5712859" y="2688873"/>
                <a:ext cx="4344815" cy="192360"/>
              </a:xfrm>
              <a:prstGeom prst="rect">
                <a:avLst/>
              </a:prstGeom>
            </p:spPr>
            <p:txBody>
              <a:bodyPr wrap="square">
                <a:spAutoFit/>
              </a:bodyPr>
              <a:lstStyle/>
              <a:p>
                <a:r>
                  <a:rPr lang="en-GB" sz="650" dirty="0">
                    <a:latin typeface="Calibri" panose="020F0502020204030204" pitchFamily="34" charset="0"/>
                    <a:ea typeface="Calibri" panose="020F0502020204030204" pitchFamily="34" charset="0"/>
                    <a:cs typeface="Times New Roman" panose="02020603050405020304" pitchFamily="18" charset="0"/>
                  </a:rPr>
                  <a:t>Hey You! cover illustration © Dapo Adeola, 2021. Typography © Alyissa Johnson,  2021.</a:t>
                </a:r>
              </a:p>
            </p:txBody>
          </p:sp>
        </p:grpSp>
      </p:grpSp>
    </p:spTree>
    <p:extLst>
      <p:ext uri="{BB962C8B-B14F-4D97-AF65-F5344CB8AC3E}">
        <p14:creationId xmlns:p14="http://schemas.microsoft.com/office/powerpoint/2010/main" val="170396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C35D"/>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C066642-04BB-E34B-890E-67ED09A70339}"/>
              </a:ext>
            </a:extLst>
          </p:cNvPr>
          <p:cNvGrpSpPr/>
          <p:nvPr/>
        </p:nvGrpSpPr>
        <p:grpSpPr>
          <a:xfrm>
            <a:off x="439557" y="0"/>
            <a:ext cx="11752443" cy="6934431"/>
            <a:chOff x="439557" y="0"/>
            <a:chExt cx="11752443" cy="6934431"/>
          </a:xfrm>
        </p:grpSpPr>
        <p:sp>
          <p:nvSpPr>
            <p:cNvPr id="8" name="Title 1">
              <a:extLst>
                <a:ext uri="{FF2B5EF4-FFF2-40B4-BE49-F238E27FC236}">
                  <a16:creationId xmlns:a16="http://schemas.microsoft.com/office/drawing/2014/main" id="{15EAEA25-7F9D-2042-BCF1-0542FF67E308}"/>
                </a:ext>
              </a:extLst>
            </p:cNvPr>
            <p:cNvSpPr txBox="1">
              <a:spLocks/>
            </p:cNvSpPr>
            <p:nvPr/>
          </p:nvSpPr>
          <p:spPr>
            <a:xfrm>
              <a:off x="439557" y="423613"/>
              <a:ext cx="98347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latin typeface="FUTURA MEDIUM" panose="020B0602020204020303" pitchFamily="34" charset="-79"/>
                  <a:cs typeface="FUTURA MEDIUM" panose="020B0602020204020303" pitchFamily="34" charset="-79"/>
                </a:rPr>
                <a:t>Activity </a:t>
              </a:r>
              <a:r>
                <a:rPr lang="en-GB" sz="7200" b="1" dirty="0">
                  <a:solidFill>
                    <a:srgbClr val="0069B8"/>
                  </a:solidFill>
                  <a:latin typeface="FUTURA MEDIUM" panose="020B0602020204020303" pitchFamily="34" charset="-79"/>
                  <a:cs typeface="FUTURA MEDIUM" panose="020B0602020204020303" pitchFamily="34" charset="-79"/>
                </a:rPr>
                <a:t>One</a:t>
              </a:r>
            </a:p>
          </p:txBody>
        </p:sp>
        <p:sp>
          <p:nvSpPr>
            <p:cNvPr id="10" name="Rectangle 9">
              <a:extLst>
                <a:ext uri="{FF2B5EF4-FFF2-40B4-BE49-F238E27FC236}">
                  <a16:creationId xmlns:a16="http://schemas.microsoft.com/office/drawing/2014/main" id="{EF6CC376-D42F-F14F-80AD-5D77913F9144}"/>
                </a:ext>
              </a:extLst>
            </p:cNvPr>
            <p:cNvSpPr/>
            <p:nvPr/>
          </p:nvSpPr>
          <p:spPr>
            <a:xfrm>
              <a:off x="439557" y="1538509"/>
              <a:ext cx="6431505" cy="4801314"/>
            </a:xfrm>
            <a:prstGeom prst="rect">
              <a:avLst/>
            </a:prstGeom>
          </p:spPr>
          <p:txBody>
            <a:bodyPr wrap="square">
              <a:spAutoFit/>
            </a:bodyPr>
            <a:lstStyle/>
            <a:p>
              <a:r>
                <a:rPr lang="en-GB" dirty="0">
                  <a:latin typeface="Futura Medium" panose="020B0602020204020303" pitchFamily="34" charset="-79"/>
                  <a:cs typeface="Futura Medium" panose="020B0602020204020303" pitchFamily="34" charset="-79"/>
                </a:rPr>
                <a:t>Dapo Adeola has written this letter to you, the reader. In it he outlines his reasons for writing Hey You! Read it first in your head, then read it a second time out loud, imagining yourself as Dapo speaking to his audience.  </a:t>
              </a:r>
            </a:p>
            <a:p>
              <a:endParaRPr lang="en-GB" dirty="0">
                <a:latin typeface="Futura Medium" panose="020B0602020204020303" pitchFamily="34" charset="-79"/>
                <a:cs typeface="Futura Medium" panose="020B0602020204020303" pitchFamily="34" charset="-79"/>
              </a:endParaRPr>
            </a:p>
            <a:p>
              <a:r>
                <a:rPr lang="en-GB" dirty="0">
                  <a:latin typeface="Futura Medium" panose="020B0602020204020303" pitchFamily="34" charset="-79"/>
                  <a:cs typeface="Futura Medium" panose="020B0602020204020303" pitchFamily="34" charset="-79"/>
                </a:rPr>
                <a:t>Talk with a partner and together discuss Dapo’s reasons for writing and his hopes for the future. Find words and phrases in the letter to help support your discussion. How do you think he was feeling when he wrote it? Why?</a:t>
              </a:r>
            </a:p>
            <a:p>
              <a:endParaRPr lang="en-GB" b="1" dirty="0">
                <a:latin typeface="FUTURA MEDIUM" panose="020B0602020204020303" pitchFamily="34" charset="-79"/>
                <a:cs typeface="FUTURA MEDIUM" panose="020B0602020204020303" pitchFamily="34" charset="-79"/>
              </a:endParaRPr>
            </a:p>
            <a:p>
              <a:r>
                <a:rPr lang="en-GB" dirty="0">
                  <a:latin typeface="Futura Medium" panose="020B0602020204020303" pitchFamily="34" charset="-79"/>
                  <a:cs typeface="Futura Medium" panose="020B0602020204020303" pitchFamily="34" charset="-79"/>
                </a:rPr>
                <a:t>Can you </a:t>
              </a:r>
              <a:r>
                <a:rPr lang="en-GB" b="1" dirty="0">
                  <a:latin typeface="FUTURA MEDIUM" panose="020B0602020204020303" pitchFamily="34" charset="-79"/>
                  <a:cs typeface="FUTURA MEDIUM" panose="020B0602020204020303" pitchFamily="34" charset="-79"/>
                </a:rPr>
                <a:t>write</a:t>
              </a:r>
              <a:r>
                <a:rPr lang="en-GB" dirty="0">
                  <a:latin typeface="Futura Medium" panose="020B0602020204020303" pitchFamily="34" charset="-79"/>
                  <a:cs typeface="Futura Medium" panose="020B0602020204020303" pitchFamily="34" charset="-79"/>
                </a:rPr>
                <a:t> a short letter back to Dapo outlining your own hopes for future generations? How can you contribute to this dream? Use the following sentence stems to help you:</a:t>
              </a:r>
            </a:p>
            <a:p>
              <a:endParaRPr lang="en-GB" dirty="0">
                <a:latin typeface="Futura Medium" panose="020B0602020204020303" pitchFamily="34" charset="-79"/>
                <a:cs typeface="Futura Medium" panose="020B0602020204020303" pitchFamily="34" charset="-79"/>
              </a:endParaRPr>
            </a:p>
            <a:p>
              <a:r>
                <a:rPr lang="en-GB" dirty="0">
                  <a:solidFill>
                    <a:srgbClr val="0069B8"/>
                  </a:solidFill>
                  <a:latin typeface="Futura Medium" panose="020B0602020204020303" pitchFamily="34" charset="-79"/>
                  <a:cs typeface="Futura Medium" panose="020B0602020204020303" pitchFamily="34" charset="-79"/>
                </a:rPr>
                <a:t>I hope that …</a:t>
              </a:r>
            </a:p>
            <a:p>
              <a:r>
                <a:rPr lang="en-GB" dirty="0">
                  <a:solidFill>
                    <a:srgbClr val="0069B8"/>
                  </a:solidFill>
                  <a:latin typeface="Futura Medium" panose="020B0602020204020303" pitchFamily="34" charset="-79"/>
                  <a:cs typeface="Futura Medium" panose="020B0602020204020303" pitchFamily="34" charset="-79"/>
                </a:rPr>
                <a:t>I dream that one day …</a:t>
              </a:r>
            </a:p>
            <a:p>
              <a:r>
                <a:rPr lang="en-GB" dirty="0">
                  <a:solidFill>
                    <a:srgbClr val="0069B8"/>
                  </a:solidFill>
                  <a:latin typeface="Futura Medium" panose="020B0602020204020303" pitchFamily="34" charset="-79"/>
                  <a:cs typeface="Futura Medium" panose="020B0602020204020303" pitchFamily="34" charset="-79"/>
                </a:rPr>
                <a:t>I would like to …</a:t>
              </a:r>
              <a:endParaRPr lang="en-GB" b="1" dirty="0">
                <a:solidFill>
                  <a:srgbClr val="0069B8"/>
                </a:solidFill>
                <a:latin typeface="FUTURA MEDIUM" panose="020B0602020204020303" pitchFamily="34" charset="-79"/>
                <a:cs typeface="FUTURA MEDIUM" panose="020B0602020204020303" pitchFamily="34" charset="-79"/>
              </a:endParaRPr>
            </a:p>
          </p:txBody>
        </p:sp>
        <p:pic>
          <p:nvPicPr>
            <p:cNvPr id="13" name="Picture 12">
              <a:extLst>
                <a:ext uri="{FF2B5EF4-FFF2-40B4-BE49-F238E27FC236}">
                  <a16:creationId xmlns:a16="http://schemas.microsoft.com/office/drawing/2014/main" id="{478B1B48-8D78-D74D-8A65-0D8E54B9B01A}"/>
                </a:ext>
              </a:extLst>
            </p:cNvPr>
            <p:cNvPicPr>
              <a:picLocks noChangeAspect="1"/>
            </p:cNvPicPr>
            <p:nvPr/>
          </p:nvPicPr>
          <p:blipFill rotWithShape="1">
            <a:blip r:embed="rId2">
              <a:extLst>
                <a:ext uri="{28A0092B-C50C-407E-A947-70E740481C1C}">
                  <a14:useLocalDpi xmlns:a14="http://schemas.microsoft.com/office/drawing/2010/main" val="0"/>
                </a:ext>
              </a:extLst>
            </a:blip>
            <a:srcRect l="1823" r="2258"/>
            <a:stretch/>
          </p:blipFill>
          <p:spPr>
            <a:xfrm>
              <a:off x="7014754" y="0"/>
              <a:ext cx="5177246" cy="6858000"/>
            </a:xfrm>
            <a:prstGeom prst="rect">
              <a:avLst/>
            </a:prstGeom>
          </p:spPr>
        </p:pic>
        <p:sp>
          <p:nvSpPr>
            <p:cNvPr id="14" name="Rectangle 13">
              <a:extLst>
                <a:ext uri="{FF2B5EF4-FFF2-40B4-BE49-F238E27FC236}">
                  <a16:creationId xmlns:a16="http://schemas.microsoft.com/office/drawing/2014/main" id="{E3FF7499-220F-0042-A9D2-EBF746A47F6D}"/>
                </a:ext>
              </a:extLst>
            </p:cNvPr>
            <p:cNvSpPr/>
            <p:nvPr/>
          </p:nvSpPr>
          <p:spPr>
            <a:xfrm rot="16200000">
              <a:off x="4905397" y="4665844"/>
              <a:ext cx="4344815" cy="192360"/>
            </a:xfrm>
            <a:prstGeom prst="rect">
              <a:avLst/>
            </a:prstGeom>
          </p:spPr>
          <p:txBody>
            <a:bodyPr wrap="square">
              <a:spAutoFit/>
            </a:bodyPr>
            <a:lstStyle/>
            <a:p>
              <a:r>
                <a:rPr lang="en-GB" sz="650" dirty="0">
                  <a:latin typeface="Calibri" panose="020F0502020204030204" pitchFamily="34" charset="0"/>
                  <a:ea typeface="Calibri" panose="020F0502020204030204" pitchFamily="34" charset="0"/>
                  <a:cs typeface="Times New Roman" panose="02020603050405020304" pitchFamily="18" charset="0"/>
                </a:rPr>
                <a:t>Hey You text © Dapo Adeola, 2021. Typography © Alyissa Johnson,  2021.</a:t>
              </a:r>
            </a:p>
          </p:txBody>
        </p:sp>
      </p:grpSp>
    </p:spTree>
    <p:extLst>
      <p:ext uri="{BB962C8B-B14F-4D97-AF65-F5344CB8AC3E}">
        <p14:creationId xmlns:p14="http://schemas.microsoft.com/office/powerpoint/2010/main" val="269488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CC35D"/>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9AB7A5C-8B81-2C44-8265-8DAC6BC89A2D}"/>
              </a:ext>
            </a:extLst>
          </p:cNvPr>
          <p:cNvGrpSpPr/>
          <p:nvPr/>
        </p:nvGrpSpPr>
        <p:grpSpPr>
          <a:xfrm>
            <a:off x="112729" y="162426"/>
            <a:ext cx="11832448" cy="6763273"/>
            <a:chOff x="112729" y="162426"/>
            <a:chExt cx="11832448" cy="6763273"/>
          </a:xfrm>
        </p:grpSpPr>
        <p:grpSp>
          <p:nvGrpSpPr>
            <p:cNvPr id="2" name="Group 1">
              <a:extLst>
                <a:ext uri="{FF2B5EF4-FFF2-40B4-BE49-F238E27FC236}">
                  <a16:creationId xmlns:a16="http://schemas.microsoft.com/office/drawing/2014/main" id="{5158388A-EF85-AB4B-977B-E7C95478098E}"/>
                </a:ext>
              </a:extLst>
            </p:cNvPr>
            <p:cNvGrpSpPr/>
            <p:nvPr/>
          </p:nvGrpSpPr>
          <p:grpSpPr>
            <a:xfrm>
              <a:off x="246824" y="4738141"/>
              <a:ext cx="11698352" cy="2127920"/>
              <a:chOff x="208003" y="265033"/>
              <a:chExt cx="11698352" cy="2127920"/>
            </a:xfrm>
          </p:grpSpPr>
          <p:pic>
            <p:nvPicPr>
              <p:cNvPr id="3" name="Picture 2">
                <a:extLst>
                  <a:ext uri="{FF2B5EF4-FFF2-40B4-BE49-F238E27FC236}">
                    <a16:creationId xmlns:a16="http://schemas.microsoft.com/office/drawing/2014/main" id="{9411D356-04AF-804A-800E-593B0EC354F9}"/>
                  </a:ext>
                </a:extLst>
              </p:cNvPr>
              <p:cNvPicPr>
                <a:picLocks noChangeAspect="1"/>
              </p:cNvPicPr>
              <p:nvPr/>
            </p:nvPicPr>
            <p:blipFill rotWithShape="1">
              <a:blip r:embed="rId2">
                <a:extLst>
                  <a:ext uri="{28A0092B-C50C-407E-A947-70E740481C1C}">
                    <a14:useLocalDpi xmlns:a14="http://schemas.microsoft.com/office/drawing/2010/main" val="0"/>
                  </a:ext>
                </a:extLst>
              </a:blip>
              <a:srcRect t="847" b="847"/>
              <a:stretch/>
            </p:blipFill>
            <p:spPr>
              <a:xfrm>
                <a:off x="208003" y="280273"/>
                <a:ext cx="2099460" cy="2099460"/>
              </a:xfrm>
              <a:prstGeom prst="rect">
                <a:avLst/>
              </a:prstGeom>
            </p:spPr>
          </p:pic>
          <p:pic>
            <p:nvPicPr>
              <p:cNvPr id="5" name="Picture 4">
                <a:extLst>
                  <a:ext uri="{FF2B5EF4-FFF2-40B4-BE49-F238E27FC236}">
                    <a16:creationId xmlns:a16="http://schemas.microsoft.com/office/drawing/2014/main" id="{387F45AF-85F8-3341-8F27-A7093E9687D7}"/>
                  </a:ext>
                </a:extLst>
              </p:cNvPr>
              <p:cNvPicPr>
                <a:picLocks noChangeAspect="1"/>
              </p:cNvPicPr>
              <p:nvPr/>
            </p:nvPicPr>
            <p:blipFill rotWithShape="1">
              <a:blip r:embed="rId3">
                <a:extLst>
                  <a:ext uri="{28A0092B-C50C-407E-A947-70E740481C1C}">
                    <a14:useLocalDpi xmlns:a14="http://schemas.microsoft.com/office/drawing/2010/main" val="0"/>
                  </a:ext>
                </a:extLst>
              </a:blip>
              <a:srcRect t="362" b="362"/>
              <a:stretch/>
            </p:blipFill>
            <p:spPr>
              <a:xfrm>
                <a:off x="2611595" y="265033"/>
                <a:ext cx="2120182" cy="2120182"/>
              </a:xfrm>
              <a:prstGeom prst="rect">
                <a:avLst/>
              </a:prstGeom>
            </p:spPr>
          </p:pic>
          <p:pic>
            <p:nvPicPr>
              <p:cNvPr id="7" name="Picture 6">
                <a:extLst>
                  <a:ext uri="{FF2B5EF4-FFF2-40B4-BE49-F238E27FC236}">
                    <a16:creationId xmlns:a16="http://schemas.microsoft.com/office/drawing/2014/main" id="{65F2E31B-C7B0-8F43-97BD-925AAFAFF20E}"/>
                  </a:ext>
                </a:extLst>
              </p:cNvPr>
              <p:cNvPicPr>
                <a:picLocks noChangeAspect="1"/>
              </p:cNvPicPr>
              <p:nvPr/>
            </p:nvPicPr>
            <p:blipFill rotWithShape="1">
              <a:blip r:embed="rId4">
                <a:extLst>
                  <a:ext uri="{28A0092B-C50C-407E-A947-70E740481C1C}">
                    <a14:useLocalDpi xmlns:a14="http://schemas.microsoft.com/office/drawing/2010/main" val="0"/>
                  </a:ext>
                </a:extLst>
              </a:blip>
              <a:srcRect l="7659" t="-382" r="6098" b="382"/>
              <a:stretch/>
            </p:blipFill>
            <p:spPr>
              <a:xfrm>
                <a:off x="5035909" y="265033"/>
                <a:ext cx="2120182" cy="2120182"/>
              </a:xfrm>
              <a:prstGeom prst="rect">
                <a:avLst/>
              </a:prstGeom>
            </p:spPr>
          </p:pic>
          <p:pic>
            <p:nvPicPr>
              <p:cNvPr id="9" name="Picture 8">
                <a:extLst>
                  <a:ext uri="{FF2B5EF4-FFF2-40B4-BE49-F238E27FC236}">
                    <a16:creationId xmlns:a16="http://schemas.microsoft.com/office/drawing/2014/main" id="{CC220C4B-1904-0B4B-89F7-0AFFE8B26D81}"/>
                  </a:ext>
                </a:extLst>
              </p:cNvPr>
              <p:cNvPicPr>
                <a:picLocks noChangeAspect="1"/>
              </p:cNvPicPr>
              <p:nvPr/>
            </p:nvPicPr>
            <p:blipFill rotWithShape="1">
              <a:blip r:embed="rId5">
                <a:extLst>
                  <a:ext uri="{28A0092B-C50C-407E-A947-70E740481C1C}">
                    <a14:useLocalDpi xmlns:a14="http://schemas.microsoft.com/office/drawing/2010/main" val="0"/>
                  </a:ext>
                </a:extLst>
              </a:blip>
              <a:srcRect t="3594" b="3594"/>
              <a:stretch/>
            </p:blipFill>
            <p:spPr>
              <a:xfrm>
                <a:off x="7403303" y="265033"/>
                <a:ext cx="2127920" cy="2127920"/>
              </a:xfrm>
              <a:prstGeom prst="rect">
                <a:avLst/>
              </a:prstGeom>
            </p:spPr>
          </p:pic>
          <p:pic>
            <p:nvPicPr>
              <p:cNvPr id="11" name="Picture 10">
                <a:extLst>
                  <a:ext uri="{FF2B5EF4-FFF2-40B4-BE49-F238E27FC236}">
                    <a16:creationId xmlns:a16="http://schemas.microsoft.com/office/drawing/2014/main" id="{A713BC4D-E52A-BE4E-A19F-B4682C79DA27}"/>
                  </a:ext>
                </a:extLst>
              </p:cNvPr>
              <p:cNvPicPr>
                <a:picLocks noChangeAspect="1"/>
              </p:cNvPicPr>
              <p:nvPr/>
            </p:nvPicPr>
            <p:blipFill rotWithShape="1">
              <a:blip r:embed="rId6">
                <a:extLst>
                  <a:ext uri="{28A0092B-C50C-407E-A947-70E740481C1C}">
                    <a14:useLocalDpi xmlns:a14="http://schemas.microsoft.com/office/drawing/2010/main" val="0"/>
                  </a:ext>
                </a:extLst>
              </a:blip>
              <a:srcRect t="4247" b="11589"/>
              <a:stretch/>
            </p:blipFill>
            <p:spPr>
              <a:xfrm>
                <a:off x="9778435" y="265033"/>
                <a:ext cx="2127920" cy="2127920"/>
              </a:xfrm>
              <a:prstGeom prst="rect">
                <a:avLst/>
              </a:prstGeom>
            </p:spPr>
          </p:pic>
        </p:grpSp>
        <p:sp>
          <p:nvSpPr>
            <p:cNvPr id="8" name="Title 1">
              <a:extLst>
                <a:ext uri="{FF2B5EF4-FFF2-40B4-BE49-F238E27FC236}">
                  <a16:creationId xmlns:a16="http://schemas.microsoft.com/office/drawing/2014/main" id="{15EAEA25-7F9D-2042-BCF1-0542FF67E308}"/>
                </a:ext>
              </a:extLst>
            </p:cNvPr>
            <p:cNvSpPr txBox="1">
              <a:spLocks/>
            </p:cNvSpPr>
            <p:nvPr/>
          </p:nvSpPr>
          <p:spPr>
            <a:xfrm>
              <a:off x="439557" y="423613"/>
              <a:ext cx="98347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latin typeface="FUTURA MEDIUM" panose="020B0602020204020303" pitchFamily="34" charset="-79"/>
                  <a:cs typeface="FUTURA MEDIUM" panose="020B0602020204020303" pitchFamily="34" charset="-79"/>
                </a:rPr>
                <a:t>Activity </a:t>
              </a:r>
              <a:r>
                <a:rPr lang="en-GB" sz="7200" b="1" dirty="0">
                  <a:solidFill>
                    <a:srgbClr val="0069B8"/>
                  </a:solidFill>
                  <a:latin typeface="FUTURA MEDIUM" panose="020B0602020204020303" pitchFamily="34" charset="-79"/>
                  <a:cs typeface="FUTURA MEDIUM" panose="020B0602020204020303" pitchFamily="34" charset="-79"/>
                </a:rPr>
                <a:t>Two</a:t>
              </a:r>
            </a:p>
          </p:txBody>
        </p:sp>
        <p:sp>
          <p:nvSpPr>
            <p:cNvPr id="10" name="Rectangle 9">
              <a:extLst>
                <a:ext uri="{FF2B5EF4-FFF2-40B4-BE49-F238E27FC236}">
                  <a16:creationId xmlns:a16="http://schemas.microsoft.com/office/drawing/2014/main" id="{EF6CC376-D42F-F14F-80AD-5D77913F9144}"/>
                </a:ext>
              </a:extLst>
            </p:cNvPr>
            <p:cNvSpPr/>
            <p:nvPr/>
          </p:nvSpPr>
          <p:spPr>
            <a:xfrm>
              <a:off x="439557" y="1538509"/>
              <a:ext cx="9237843" cy="2862322"/>
            </a:xfrm>
            <a:prstGeom prst="rect">
              <a:avLst/>
            </a:prstGeom>
          </p:spPr>
          <p:txBody>
            <a:bodyPr wrap="square">
              <a:spAutoFit/>
            </a:bodyPr>
            <a:lstStyle/>
            <a:p>
              <a:r>
                <a:rPr lang="en-GB" b="1" dirty="0">
                  <a:latin typeface="FUTURA MEDIUM" panose="020B0602020204020303" pitchFamily="34" charset="-79"/>
                  <a:cs typeface="FUTURA MEDIUM" panose="020B0602020204020303" pitchFamily="34" charset="-79"/>
                </a:rPr>
                <a:t>Hey You! </a:t>
              </a:r>
              <a:r>
                <a:rPr lang="en-GB" dirty="0">
                  <a:latin typeface="Futura Medium" panose="020B0602020204020303" pitchFamily="34" charset="-79"/>
                  <a:cs typeface="Futura Medium" panose="020B0602020204020303" pitchFamily="34" charset="-79"/>
                </a:rPr>
                <a:t>is full of interesting characters, beautifully illustrated by Dapo and his team of 18 illustrators. The characters are shown in a range of situations and displaying a spectrum of emotions. Some seem happy whilst others look thoughtful and aggrieved. </a:t>
              </a:r>
            </a:p>
            <a:p>
              <a:endParaRPr lang="en-GB" sz="800" dirty="0">
                <a:latin typeface="Futura Medium" panose="020B0602020204020303" pitchFamily="34" charset="-79"/>
                <a:cs typeface="Futura Medium" panose="020B0602020204020303" pitchFamily="34" charset="-79"/>
              </a:endParaRPr>
            </a:p>
            <a:p>
              <a:r>
                <a:rPr lang="en-GB" dirty="0">
                  <a:latin typeface="Futura Medium" panose="020B0602020204020303" pitchFamily="34" charset="-79"/>
                  <a:cs typeface="Futura Medium" panose="020B0602020204020303" pitchFamily="34" charset="-79"/>
                </a:rPr>
                <a:t>Look at each of the characters in turn. </a:t>
              </a:r>
              <a:r>
                <a:rPr lang="en-GB" dirty="0">
                  <a:solidFill>
                    <a:srgbClr val="0069B8"/>
                  </a:solidFill>
                  <a:latin typeface="Futura Medium" panose="020B0602020204020303" pitchFamily="34" charset="-79"/>
                  <a:cs typeface="Futura Medium" panose="020B0602020204020303" pitchFamily="34" charset="-79"/>
                </a:rPr>
                <a:t>Can you infer how they are feeling by studying the illustrations? </a:t>
              </a:r>
              <a:r>
                <a:rPr lang="en-GB" dirty="0">
                  <a:latin typeface="Futura Medium" panose="020B0602020204020303" pitchFamily="34" charset="-79"/>
                  <a:cs typeface="Futura Medium" panose="020B0602020204020303" pitchFamily="34" charset="-79"/>
                </a:rPr>
                <a:t>Think about their facial expressions and body language.  </a:t>
              </a:r>
            </a:p>
            <a:p>
              <a:endParaRPr lang="en-GB" sz="500" dirty="0">
                <a:latin typeface="Futura Medium" panose="020B0602020204020303" pitchFamily="34" charset="-79"/>
                <a:cs typeface="Futura Medium" panose="020B0602020204020303" pitchFamily="34" charset="-79"/>
              </a:endParaRPr>
            </a:p>
            <a:p>
              <a:endParaRPr lang="en-GB" sz="500" dirty="0">
                <a:latin typeface="Futura Medium" panose="020B0602020204020303" pitchFamily="34" charset="-79"/>
                <a:cs typeface="Futura Medium" panose="020B0602020204020303" pitchFamily="34" charset="-79"/>
              </a:endParaRPr>
            </a:p>
            <a:p>
              <a:r>
                <a:rPr lang="en-GB" dirty="0">
                  <a:latin typeface="Futura Medium" panose="020B0602020204020303" pitchFamily="34" charset="-79"/>
                  <a:cs typeface="Futura Medium" panose="020B0602020204020303" pitchFamily="34" charset="-79"/>
                </a:rPr>
                <a:t>Write a paragraph to describe how one of the characters is feeling. Justify your reasons and explain why you think they feel this way. Looking at the spread in the book to view the whole picture and to read the text may help you with this part. You can use the word bank to help you.  </a:t>
              </a:r>
            </a:p>
          </p:txBody>
        </p:sp>
        <p:sp>
          <p:nvSpPr>
            <p:cNvPr id="13" name="TextBox 12">
              <a:extLst>
                <a:ext uri="{FF2B5EF4-FFF2-40B4-BE49-F238E27FC236}">
                  <a16:creationId xmlns:a16="http://schemas.microsoft.com/office/drawing/2014/main" id="{D53530B7-FCA8-6145-8EE1-D20942E14017}"/>
                </a:ext>
              </a:extLst>
            </p:cNvPr>
            <p:cNvSpPr txBox="1"/>
            <p:nvPr/>
          </p:nvSpPr>
          <p:spPr>
            <a:xfrm>
              <a:off x="9817257" y="162426"/>
              <a:ext cx="2127920" cy="4401205"/>
            </a:xfrm>
            <a:prstGeom prst="rect">
              <a:avLst/>
            </a:prstGeom>
            <a:solidFill>
              <a:srgbClr val="0069B8"/>
            </a:solidFill>
            <a:ln>
              <a:solidFill>
                <a:srgbClr val="9CC35D"/>
              </a:solidFill>
            </a:ln>
          </p:spPr>
          <p:txBody>
            <a:bodyPr wrap="square" rtlCol="0">
              <a:spAutoFit/>
            </a:bodyPr>
            <a:lstStyle/>
            <a:p>
              <a:pPr algn="ctr"/>
              <a:endParaRPr lang="en-GB" sz="500" dirty="0">
                <a:latin typeface="Futura Medium" panose="020B0602020204020303" pitchFamily="34" charset="-79"/>
                <a:cs typeface="Futura Medium" panose="020B0602020204020303" pitchFamily="34" charset="-79"/>
              </a:endParaRPr>
            </a:p>
            <a:p>
              <a:pPr algn="ctr"/>
              <a:r>
                <a:rPr lang="en-GB" dirty="0">
                  <a:latin typeface="Futura Medium" panose="020B0602020204020303" pitchFamily="34" charset="-79"/>
                  <a:cs typeface="Futura Medium" panose="020B0602020204020303" pitchFamily="34" charset="-79"/>
                </a:rPr>
                <a:t>Calm</a:t>
              </a:r>
            </a:p>
            <a:p>
              <a:pPr algn="ctr"/>
              <a:r>
                <a:rPr lang="en-GB" dirty="0">
                  <a:latin typeface="Futura Medium" panose="020B0602020204020303" pitchFamily="34" charset="-79"/>
                  <a:cs typeface="Futura Medium" panose="020B0602020204020303" pitchFamily="34" charset="-79"/>
                </a:rPr>
                <a:t>Excited</a:t>
              </a:r>
            </a:p>
            <a:p>
              <a:pPr algn="ctr"/>
              <a:r>
                <a:rPr lang="en-GB" dirty="0">
                  <a:latin typeface="Futura Medium" panose="020B0602020204020303" pitchFamily="34" charset="-79"/>
                  <a:cs typeface="Futura Medium" panose="020B0602020204020303" pitchFamily="34" charset="-79"/>
                </a:rPr>
                <a:t>Peaceful</a:t>
              </a:r>
            </a:p>
            <a:p>
              <a:pPr algn="ctr"/>
              <a:r>
                <a:rPr lang="en-GB" dirty="0">
                  <a:latin typeface="Futura Medium" panose="020B0602020204020303" pitchFamily="34" charset="-79"/>
                  <a:cs typeface="Futura Medium" panose="020B0602020204020303" pitchFamily="34" charset="-79"/>
                </a:rPr>
                <a:t>Frustrated</a:t>
              </a:r>
            </a:p>
            <a:p>
              <a:pPr algn="ctr"/>
              <a:r>
                <a:rPr lang="en-GB" dirty="0">
                  <a:latin typeface="Futura Medium" panose="020B0602020204020303" pitchFamily="34" charset="-79"/>
                  <a:cs typeface="Futura Medium" panose="020B0602020204020303" pitchFamily="34" charset="-79"/>
                </a:rPr>
                <a:t>Hopeful</a:t>
              </a:r>
            </a:p>
            <a:p>
              <a:pPr algn="ctr"/>
              <a:r>
                <a:rPr lang="en-GB" dirty="0">
                  <a:latin typeface="Futura Medium" panose="020B0602020204020303" pitchFamily="34" charset="-79"/>
                  <a:cs typeface="Futura Medium" panose="020B0602020204020303" pitchFamily="34" charset="-79"/>
                </a:rPr>
                <a:t>Happy</a:t>
              </a:r>
            </a:p>
            <a:p>
              <a:pPr algn="ctr"/>
              <a:r>
                <a:rPr lang="en-GB" dirty="0">
                  <a:latin typeface="Futura Medium" panose="020B0602020204020303" pitchFamily="34" charset="-79"/>
                  <a:cs typeface="Futura Medium" panose="020B0602020204020303" pitchFamily="34" charset="-79"/>
                </a:rPr>
                <a:t>Elated</a:t>
              </a:r>
            </a:p>
            <a:p>
              <a:pPr algn="ctr"/>
              <a:r>
                <a:rPr lang="en-GB" dirty="0">
                  <a:latin typeface="Futura Medium" panose="020B0602020204020303" pitchFamily="34" charset="-79"/>
                  <a:cs typeface="Futura Medium" panose="020B0602020204020303" pitchFamily="34" charset="-79"/>
                </a:rPr>
                <a:t>Angry</a:t>
              </a:r>
            </a:p>
            <a:p>
              <a:pPr algn="ctr"/>
              <a:r>
                <a:rPr lang="en-GB" dirty="0">
                  <a:latin typeface="Futura Medium" panose="020B0602020204020303" pitchFamily="34" charset="-79"/>
                  <a:cs typeface="Futura Medium" panose="020B0602020204020303" pitchFamily="34" charset="-79"/>
                </a:rPr>
                <a:t>Enthusiastic Determined </a:t>
              </a:r>
            </a:p>
            <a:p>
              <a:pPr algn="ctr"/>
              <a:r>
                <a:rPr lang="en-GB" dirty="0">
                  <a:latin typeface="Futura Medium" panose="020B0602020204020303" pitchFamily="34" charset="-79"/>
                  <a:cs typeface="Futura Medium" panose="020B0602020204020303" pitchFamily="34" charset="-79"/>
                </a:rPr>
                <a:t>Sad</a:t>
              </a:r>
            </a:p>
            <a:p>
              <a:pPr algn="ctr"/>
              <a:r>
                <a:rPr lang="en-GB" dirty="0">
                  <a:latin typeface="Futura Medium" panose="020B0602020204020303" pitchFamily="34" charset="-79"/>
                  <a:cs typeface="Futura Medium" panose="020B0602020204020303" pitchFamily="34" charset="-79"/>
                </a:rPr>
                <a:t>Loved</a:t>
              </a:r>
            </a:p>
            <a:p>
              <a:pPr algn="ctr"/>
              <a:r>
                <a:rPr lang="en-GB" dirty="0">
                  <a:latin typeface="Futura Medium" panose="020B0602020204020303" pitchFamily="34" charset="-79"/>
                  <a:cs typeface="Futura Medium" panose="020B0602020204020303" pitchFamily="34" charset="-79"/>
                </a:rPr>
                <a:t>Worried</a:t>
              </a:r>
            </a:p>
            <a:p>
              <a:pPr algn="ctr"/>
              <a:r>
                <a:rPr lang="en-GB" dirty="0">
                  <a:latin typeface="Futura Medium" panose="020B0602020204020303" pitchFamily="34" charset="-79"/>
                  <a:cs typeface="Futura Medium" panose="020B0602020204020303" pitchFamily="34" charset="-79"/>
                </a:rPr>
                <a:t>Reflective</a:t>
              </a:r>
            </a:p>
            <a:p>
              <a:pPr algn="ctr"/>
              <a:r>
                <a:rPr lang="en-GB" dirty="0">
                  <a:latin typeface="Futura Medium" panose="020B0602020204020303" pitchFamily="34" charset="-79"/>
                  <a:cs typeface="Futura Medium" panose="020B0602020204020303" pitchFamily="34" charset="-79"/>
                </a:rPr>
                <a:t>Pensive</a:t>
              </a:r>
            </a:p>
            <a:p>
              <a:pPr algn="ctr"/>
              <a:endParaRPr lang="en-GB" sz="500" dirty="0">
                <a:latin typeface="Futura Medium" panose="020B0602020204020303" pitchFamily="34" charset="-79"/>
                <a:cs typeface="Futura Medium" panose="020B0602020204020303" pitchFamily="34" charset="-79"/>
              </a:endParaRPr>
            </a:p>
          </p:txBody>
        </p:sp>
        <p:sp>
          <p:nvSpPr>
            <p:cNvPr id="16" name="Rectangle 15">
              <a:extLst>
                <a:ext uri="{FF2B5EF4-FFF2-40B4-BE49-F238E27FC236}">
                  <a16:creationId xmlns:a16="http://schemas.microsoft.com/office/drawing/2014/main" id="{8C966338-0428-7E45-A9BA-A2CE703A7B4C}"/>
                </a:ext>
              </a:extLst>
            </p:cNvPr>
            <p:cNvSpPr/>
            <p:nvPr/>
          </p:nvSpPr>
          <p:spPr>
            <a:xfrm rot="16200000">
              <a:off x="-1031401" y="5604596"/>
              <a:ext cx="2465231" cy="176972"/>
            </a:xfrm>
            <a:prstGeom prst="rect">
              <a:avLst/>
            </a:prstGeom>
          </p:spPr>
          <p:txBody>
            <a:bodyPr wrap="square">
              <a:spAutoFit/>
            </a:bodyPr>
            <a:lstStyle/>
            <a:p>
              <a:r>
                <a:rPr lang="en-GB" sz="550" i="1" dirty="0">
                  <a:latin typeface="Calibri" panose="020F0502020204030204" pitchFamily="34" charset="0"/>
                  <a:ea typeface="Calibri" panose="020F0502020204030204" pitchFamily="34" charset="0"/>
                  <a:cs typeface="Times New Roman" panose="02020603050405020304" pitchFamily="18" charset="0"/>
                </a:rPr>
                <a:t>Hey You! </a:t>
              </a:r>
              <a:r>
                <a:rPr lang="en-GB" sz="550" dirty="0">
                  <a:latin typeface="Calibri" panose="020F0502020204030204" pitchFamily="34" charset="0"/>
                  <a:ea typeface="Calibri" panose="020F0502020204030204" pitchFamily="34" charset="0"/>
                  <a:cs typeface="Times New Roman" panose="02020603050405020304" pitchFamily="18" charset="0"/>
                </a:rPr>
                <a:t>text © Dapo Adeola, 2021. Illustration © Dapo Adeola, 2021.</a:t>
              </a:r>
            </a:p>
          </p:txBody>
        </p:sp>
        <p:sp>
          <p:nvSpPr>
            <p:cNvPr id="17" name="Rectangle 16">
              <a:extLst>
                <a:ext uri="{FF2B5EF4-FFF2-40B4-BE49-F238E27FC236}">
                  <a16:creationId xmlns:a16="http://schemas.microsoft.com/office/drawing/2014/main" id="{683A8DA0-6765-1C4B-B2E1-72A7E3B343E1}"/>
                </a:ext>
              </a:extLst>
            </p:cNvPr>
            <p:cNvSpPr/>
            <p:nvPr/>
          </p:nvSpPr>
          <p:spPr>
            <a:xfrm rot="16200000">
              <a:off x="1369463" y="5604598"/>
              <a:ext cx="2465231" cy="176972"/>
            </a:xfrm>
            <a:prstGeom prst="rect">
              <a:avLst/>
            </a:prstGeom>
          </p:spPr>
          <p:txBody>
            <a:bodyPr wrap="square">
              <a:spAutoFit/>
            </a:bodyPr>
            <a:lstStyle/>
            <a:p>
              <a:r>
                <a:rPr lang="en-GB" sz="550" i="1" dirty="0">
                  <a:latin typeface="Calibri" panose="020F0502020204030204" pitchFamily="34" charset="0"/>
                  <a:ea typeface="Calibri" panose="020F0502020204030204" pitchFamily="34" charset="0"/>
                  <a:cs typeface="Times New Roman" panose="02020603050405020304" pitchFamily="18" charset="0"/>
                </a:rPr>
                <a:t>Hey You! </a:t>
              </a:r>
              <a:r>
                <a:rPr lang="en-GB" sz="550" dirty="0">
                  <a:latin typeface="Calibri" panose="020F0502020204030204" pitchFamily="34" charset="0"/>
                  <a:ea typeface="Calibri" panose="020F0502020204030204" pitchFamily="34" charset="0"/>
                  <a:cs typeface="Times New Roman" panose="02020603050405020304" pitchFamily="18" charset="0"/>
                </a:rPr>
                <a:t>text © Dapo Adeola, 2021. Illustration © Diane Ewen, </a:t>
              </a:r>
              <a:r>
                <a:rPr lang="en-GB" sz="550" i="1" dirty="0">
                  <a:latin typeface="Calibri" panose="020F0502020204030204" pitchFamily="34" charset="0"/>
                  <a:cs typeface="Times New Roman" panose="02020603050405020304" pitchFamily="18" charset="0"/>
                </a:rPr>
                <a:t>2021</a:t>
              </a:r>
              <a:r>
                <a:rPr lang="en-GB" sz="55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9" name="Rectangle 18">
              <a:extLst>
                <a:ext uri="{FF2B5EF4-FFF2-40B4-BE49-F238E27FC236}">
                  <a16:creationId xmlns:a16="http://schemas.microsoft.com/office/drawing/2014/main" id="{0F31EA7F-E48F-8647-8A8B-6ED492606B16}"/>
                </a:ext>
              </a:extLst>
            </p:cNvPr>
            <p:cNvSpPr/>
            <p:nvPr/>
          </p:nvSpPr>
          <p:spPr>
            <a:xfrm rot="16200000">
              <a:off x="3776799" y="5604596"/>
              <a:ext cx="2465231" cy="176972"/>
            </a:xfrm>
            <a:prstGeom prst="rect">
              <a:avLst/>
            </a:prstGeom>
          </p:spPr>
          <p:txBody>
            <a:bodyPr wrap="square">
              <a:spAutoFit/>
            </a:bodyPr>
            <a:lstStyle/>
            <a:p>
              <a:r>
                <a:rPr lang="en-GB" sz="550" i="1" dirty="0">
                  <a:latin typeface="Calibri" panose="020F0502020204030204" pitchFamily="34" charset="0"/>
                  <a:ea typeface="Calibri" panose="020F0502020204030204" pitchFamily="34" charset="0"/>
                  <a:cs typeface="Times New Roman" panose="02020603050405020304" pitchFamily="18" charset="0"/>
                </a:rPr>
                <a:t>Hey You! </a:t>
              </a:r>
              <a:r>
                <a:rPr lang="en-GB" sz="550" dirty="0">
                  <a:latin typeface="Calibri" panose="020F0502020204030204" pitchFamily="34" charset="0"/>
                  <a:ea typeface="Calibri" panose="020F0502020204030204" pitchFamily="34" charset="0"/>
                  <a:cs typeface="Times New Roman" panose="02020603050405020304" pitchFamily="18" charset="0"/>
                </a:rPr>
                <a:t>text © Dapo Adeola, 2021. Illustration © Camilla Sucre, 2021.</a:t>
              </a:r>
            </a:p>
          </p:txBody>
        </p:sp>
        <p:sp>
          <p:nvSpPr>
            <p:cNvPr id="20" name="Rectangle 19">
              <a:extLst>
                <a:ext uri="{FF2B5EF4-FFF2-40B4-BE49-F238E27FC236}">
                  <a16:creationId xmlns:a16="http://schemas.microsoft.com/office/drawing/2014/main" id="{BBEE37C5-3077-C746-ADD3-280D94C21EA9}"/>
                </a:ext>
              </a:extLst>
            </p:cNvPr>
            <p:cNvSpPr/>
            <p:nvPr/>
          </p:nvSpPr>
          <p:spPr>
            <a:xfrm rot="16200000">
              <a:off x="6158640" y="5604596"/>
              <a:ext cx="2465231" cy="176972"/>
            </a:xfrm>
            <a:prstGeom prst="rect">
              <a:avLst/>
            </a:prstGeom>
          </p:spPr>
          <p:txBody>
            <a:bodyPr wrap="square">
              <a:spAutoFit/>
            </a:bodyPr>
            <a:lstStyle/>
            <a:p>
              <a:r>
                <a:rPr lang="en-GB" sz="550" i="1" dirty="0">
                  <a:latin typeface="Calibri" panose="020F0502020204030204" pitchFamily="34" charset="0"/>
                  <a:ea typeface="Calibri" panose="020F0502020204030204" pitchFamily="34" charset="0"/>
                  <a:cs typeface="Times New Roman" panose="02020603050405020304" pitchFamily="18" charset="0"/>
                </a:rPr>
                <a:t>Hey You! </a:t>
              </a:r>
              <a:r>
                <a:rPr lang="en-GB" sz="550" dirty="0">
                  <a:latin typeface="Calibri" panose="020F0502020204030204" pitchFamily="34" charset="0"/>
                  <a:ea typeface="Calibri" panose="020F0502020204030204" pitchFamily="34" charset="0"/>
                  <a:cs typeface="Times New Roman" panose="02020603050405020304" pitchFamily="18" charset="0"/>
                </a:rPr>
                <a:t>text © Dapo Adeola, 2021. Illustration © Dapo Adeola, 2021.</a:t>
              </a:r>
            </a:p>
          </p:txBody>
        </p:sp>
        <p:sp>
          <p:nvSpPr>
            <p:cNvPr id="21" name="Rectangle 20">
              <a:extLst>
                <a:ext uri="{FF2B5EF4-FFF2-40B4-BE49-F238E27FC236}">
                  <a16:creationId xmlns:a16="http://schemas.microsoft.com/office/drawing/2014/main" id="{394B8D44-E2D0-3447-A441-013B3B9D9322}"/>
                </a:ext>
              </a:extLst>
            </p:cNvPr>
            <p:cNvSpPr/>
            <p:nvPr/>
          </p:nvSpPr>
          <p:spPr>
            <a:xfrm rot="16200000">
              <a:off x="8533270" y="5604597"/>
              <a:ext cx="2465231" cy="176972"/>
            </a:xfrm>
            <a:prstGeom prst="rect">
              <a:avLst/>
            </a:prstGeom>
          </p:spPr>
          <p:txBody>
            <a:bodyPr wrap="square">
              <a:spAutoFit/>
            </a:bodyPr>
            <a:lstStyle/>
            <a:p>
              <a:r>
                <a:rPr lang="en-GB" sz="550" i="1" dirty="0">
                  <a:latin typeface="Calibri" panose="020F0502020204030204" pitchFamily="34" charset="0"/>
                  <a:ea typeface="Calibri" panose="020F0502020204030204" pitchFamily="34" charset="0"/>
                  <a:cs typeface="Times New Roman" panose="02020603050405020304" pitchFamily="18" charset="0"/>
                </a:rPr>
                <a:t>Hey You! </a:t>
              </a:r>
              <a:r>
                <a:rPr lang="en-GB" sz="550" dirty="0">
                  <a:latin typeface="Calibri" panose="020F0502020204030204" pitchFamily="34" charset="0"/>
                  <a:ea typeface="Calibri" panose="020F0502020204030204" pitchFamily="34" charset="0"/>
                  <a:cs typeface="Times New Roman" panose="02020603050405020304" pitchFamily="18" charset="0"/>
                </a:rPr>
                <a:t>text © Dapo Adeola, 2021. Illustration © </a:t>
              </a:r>
              <a:r>
                <a:rPr lang="en-GB" sz="550" dirty="0" err="1">
                  <a:latin typeface="Calibri" panose="020F0502020204030204" pitchFamily="34" charset="0"/>
                  <a:ea typeface="Calibri" panose="020F0502020204030204" pitchFamily="34" charset="0"/>
                  <a:cs typeface="Times New Roman" panose="02020603050405020304" pitchFamily="18" charset="0"/>
                </a:rPr>
                <a:t>Jobe</a:t>
              </a:r>
              <a:r>
                <a:rPr lang="en-GB" sz="550" dirty="0">
                  <a:latin typeface="Calibri" panose="020F0502020204030204" pitchFamily="34" charset="0"/>
                  <a:ea typeface="Calibri" panose="020F0502020204030204" pitchFamily="34" charset="0"/>
                  <a:cs typeface="Times New Roman" panose="02020603050405020304" pitchFamily="18" charset="0"/>
                </a:rPr>
                <a:t> Anderson, 2021.</a:t>
              </a:r>
            </a:p>
          </p:txBody>
        </p:sp>
      </p:grpSp>
    </p:spTree>
    <p:extLst>
      <p:ext uri="{BB962C8B-B14F-4D97-AF65-F5344CB8AC3E}">
        <p14:creationId xmlns:p14="http://schemas.microsoft.com/office/powerpoint/2010/main" val="325691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CC35D"/>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EA45C9-0952-7D48-A581-3ADDB2AD746B}"/>
              </a:ext>
            </a:extLst>
          </p:cNvPr>
          <p:cNvGrpSpPr/>
          <p:nvPr/>
        </p:nvGrpSpPr>
        <p:grpSpPr>
          <a:xfrm>
            <a:off x="439557" y="423613"/>
            <a:ext cx="11752443" cy="6223987"/>
            <a:chOff x="439557" y="423613"/>
            <a:chExt cx="11752443" cy="6223987"/>
          </a:xfrm>
        </p:grpSpPr>
        <p:sp>
          <p:nvSpPr>
            <p:cNvPr id="10" name="Rectangle 9">
              <a:extLst>
                <a:ext uri="{FF2B5EF4-FFF2-40B4-BE49-F238E27FC236}">
                  <a16:creationId xmlns:a16="http://schemas.microsoft.com/office/drawing/2014/main" id="{EF6CC376-D42F-F14F-80AD-5D77913F9144}"/>
                </a:ext>
              </a:extLst>
            </p:cNvPr>
            <p:cNvSpPr/>
            <p:nvPr/>
          </p:nvSpPr>
          <p:spPr>
            <a:xfrm>
              <a:off x="439557" y="1538509"/>
              <a:ext cx="7227096" cy="5109091"/>
            </a:xfrm>
            <a:prstGeom prst="rect">
              <a:avLst/>
            </a:prstGeom>
          </p:spPr>
          <p:txBody>
            <a:bodyPr wrap="square">
              <a:spAutoFit/>
            </a:bodyPr>
            <a:lstStyle/>
            <a:p>
              <a:r>
                <a:rPr lang="en-GB" dirty="0">
                  <a:latin typeface="Futura Medium" panose="020B0602020204020303" pitchFamily="34" charset="-79"/>
                  <a:cs typeface="Futura Medium" panose="020B0602020204020303" pitchFamily="34" charset="-79"/>
                </a:rPr>
                <a:t>The language in Hey You! is inspiring, hopeful and powerfully evocative. Dapo urges his readers to love themselves and be proud of their own history and ancestors. </a:t>
              </a:r>
            </a:p>
            <a:p>
              <a:endParaRPr lang="en-GB" sz="1000" dirty="0">
                <a:latin typeface="Futura Medium" panose="020B0602020204020303" pitchFamily="34" charset="-79"/>
                <a:cs typeface="Futura Medium" panose="020B0602020204020303" pitchFamily="34" charset="-79"/>
              </a:endParaRPr>
            </a:p>
            <a:p>
              <a:r>
                <a:rPr lang="en-GB" dirty="0">
                  <a:latin typeface="Futura Medium" panose="020B0602020204020303" pitchFamily="34" charset="-79"/>
                  <a:cs typeface="Futura Medium" panose="020B0602020204020303" pitchFamily="34" charset="-79"/>
                </a:rPr>
                <a:t>Look at the following three words – melanin, culture, heritage - used in the text and check your understanding of them. You could use a dictionary to help you.</a:t>
              </a:r>
            </a:p>
            <a:p>
              <a:r>
                <a:rPr lang="en-GB" dirty="0">
                  <a:latin typeface="Futura Medium" panose="020B0602020204020303" pitchFamily="34" charset="-79"/>
                  <a:cs typeface="Futura Medium" panose="020B0602020204020303" pitchFamily="34" charset="-79"/>
                </a:rPr>
                <a:t> </a:t>
              </a:r>
            </a:p>
            <a:p>
              <a:r>
                <a:rPr lang="en-GB" dirty="0">
                  <a:solidFill>
                    <a:srgbClr val="0069B8"/>
                  </a:solidFill>
                  <a:latin typeface="Futura Medium" panose="020B0602020204020303" pitchFamily="34" charset="-79"/>
                  <a:cs typeface="Futura Medium" panose="020B0602020204020303" pitchFamily="34" charset="-79"/>
                </a:rPr>
                <a:t>What is </a:t>
              </a:r>
              <a:r>
                <a:rPr lang="en-GB" i="1" dirty="0">
                  <a:solidFill>
                    <a:srgbClr val="0069B8"/>
                  </a:solidFill>
                  <a:latin typeface="Futura Medium" panose="020B0602020204020303" pitchFamily="34" charset="-79"/>
                  <a:cs typeface="Futura Medium" panose="020B0602020204020303" pitchFamily="34" charset="-79"/>
                </a:rPr>
                <a:t>melanin</a:t>
              </a:r>
              <a:r>
                <a:rPr lang="en-GB" dirty="0">
                  <a:solidFill>
                    <a:srgbClr val="0069B8"/>
                  </a:solidFill>
                  <a:latin typeface="Futura Medium" panose="020B0602020204020303" pitchFamily="34" charset="-79"/>
                  <a:cs typeface="Futura Medium" panose="020B0602020204020303" pitchFamily="34" charset="-79"/>
                </a:rPr>
                <a:t>?</a:t>
              </a:r>
            </a:p>
            <a:p>
              <a:r>
                <a:rPr lang="en-GB" dirty="0">
                  <a:solidFill>
                    <a:srgbClr val="0069B8"/>
                  </a:solidFill>
                  <a:latin typeface="Futura Medium" panose="020B0602020204020303" pitchFamily="34" charset="-79"/>
                  <a:cs typeface="Futura Medium" panose="020B0602020204020303" pitchFamily="34" charset="-79"/>
                </a:rPr>
                <a:t>Why do you think it has been     </a:t>
              </a:r>
            </a:p>
            <a:p>
              <a:r>
                <a:rPr lang="en-GB" dirty="0">
                  <a:solidFill>
                    <a:srgbClr val="0069B8"/>
                  </a:solidFill>
                  <a:latin typeface="Futura Medium" panose="020B0602020204020303" pitchFamily="34" charset="-79"/>
                  <a:cs typeface="Futura Medium" panose="020B0602020204020303" pitchFamily="34" charset="-79"/>
                </a:rPr>
                <a:t>Described as </a:t>
              </a:r>
              <a:r>
                <a:rPr lang="en-GB" i="1" dirty="0">
                  <a:solidFill>
                    <a:srgbClr val="0069B8"/>
                  </a:solidFill>
                  <a:latin typeface="Futura Medium" panose="020B0602020204020303" pitchFamily="34" charset="-79"/>
                  <a:cs typeface="Futura Medium" panose="020B0602020204020303" pitchFamily="34" charset="-79"/>
                </a:rPr>
                <a:t>magical</a:t>
              </a:r>
              <a:r>
                <a:rPr lang="en-GB" dirty="0">
                  <a:solidFill>
                    <a:srgbClr val="0069B8"/>
                  </a:solidFill>
                  <a:latin typeface="Futura Medium" panose="020B0602020204020303" pitchFamily="34" charset="-79"/>
                  <a:cs typeface="Futura Medium" panose="020B0602020204020303" pitchFamily="34" charset="-79"/>
                </a:rPr>
                <a:t>?</a:t>
              </a:r>
            </a:p>
            <a:p>
              <a:endParaRPr lang="en-GB" sz="1000" dirty="0">
                <a:latin typeface="Futura Medium" panose="020B0602020204020303" pitchFamily="34" charset="-79"/>
                <a:cs typeface="Futura Medium" panose="020B0602020204020303" pitchFamily="34" charset="-79"/>
              </a:endParaRPr>
            </a:p>
            <a:p>
              <a:r>
                <a:rPr lang="en-GB" dirty="0">
                  <a:solidFill>
                    <a:srgbClr val="0069B8"/>
                  </a:solidFill>
                  <a:latin typeface="Futura Medium" panose="020B0602020204020303" pitchFamily="34" charset="-79"/>
                  <a:cs typeface="Futura Medium" panose="020B0602020204020303" pitchFamily="34" charset="-79"/>
                </a:rPr>
                <a:t>What do the words </a:t>
              </a:r>
              <a:r>
                <a:rPr lang="en-GB" b="1" i="1" dirty="0">
                  <a:solidFill>
                    <a:srgbClr val="0069B8"/>
                  </a:solidFill>
                  <a:latin typeface="FUTURA MEDIUM" panose="020B0602020204020303" pitchFamily="34" charset="-79"/>
                  <a:cs typeface="FUTURA MEDIUM" panose="020B0602020204020303" pitchFamily="34" charset="-79"/>
                </a:rPr>
                <a:t>culture</a:t>
              </a:r>
              <a:endParaRPr lang="en-GB" dirty="0">
                <a:solidFill>
                  <a:srgbClr val="0069B8"/>
                </a:solidFill>
                <a:latin typeface="Futura Medium" panose="020B0602020204020303" pitchFamily="34" charset="-79"/>
                <a:cs typeface="Futura Medium" panose="020B0602020204020303" pitchFamily="34" charset="-79"/>
              </a:endParaRPr>
            </a:p>
            <a:p>
              <a:r>
                <a:rPr lang="en-GB" dirty="0">
                  <a:solidFill>
                    <a:srgbClr val="0069B8"/>
                  </a:solidFill>
                  <a:latin typeface="Futura Medium" panose="020B0602020204020303" pitchFamily="34" charset="-79"/>
                  <a:cs typeface="Futura Medium" panose="020B0602020204020303" pitchFamily="34" charset="-79"/>
                </a:rPr>
                <a:t>and </a:t>
              </a:r>
              <a:r>
                <a:rPr lang="en-GB" i="1" dirty="0">
                  <a:solidFill>
                    <a:srgbClr val="0069B8"/>
                  </a:solidFill>
                  <a:latin typeface="Futura Medium" panose="020B0602020204020303" pitchFamily="34" charset="-79"/>
                  <a:cs typeface="Futura Medium" panose="020B0602020204020303" pitchFamily="34" charset="-79"/>
                </a:rPr>
                <a:t>heritage</a:t>
              </a:r>
              <a:r>
                <a:rPr lang="en-GB" dirty="0">
                  <a:solidFill>
                    <a:srgbClr val="0069B8"/>
                  </a:solidFill>
                  <a:latin typeface="Futura Medium" panose="020B0602020204020303" pitchFamily="34" charset="-79"/>
                  <a:cs typeface="Futura Medium" panose="020B0602020204020303" pitchFamily="34" charset="-79"/>
                </a:rPr>
                <a:t> mean?  Do they </a:t>
              </a:r>
            </a:p>
            <a:p>
              <a:r>
                <a:rPr lang="en-GB" dirty="0">
                  <a:solidFill>
                    <a:srgbClr val="0069B8"/>
                  </a:solidFill>
                  <a:latin typeface="Futura Medium" panose="020B0602020204020303" pitchFamily="34" charset="-79"/>
                  <a:cs typeface="Futura Medium" panose="020B0602020204020303" pitchFamily="34" charset="-79"/>
                </a:rPr>
                <a:t>mean the same thing? Use a </a:t>
              </a:r>
            </a:p>
            <a:p>
              <a:r>
                <a:rPr lang="en-GB" dirty="0">
                  <a:solidFill>
                    <a:srgbClr val="0069B8"/>
                  </a:solidFill>
                  <a:latin typeface="Futura Medium" panose="020B0602020204020303" pitchFamily="34" charset="-79"/>
                  <a:cs typeface="Futura Medium" panose="020B0602020204020303" pitchFamily="34" charset="-79"/>
                </a:rPr>
                <a:t>dictionary and discuss.</a:t>
              </a:r>
            </a:p>
            <a:p>
              <a:endParaRPr lang="en-GB" dirty="0">
                <a:latin typeface="Futura Medium" panose="020B0602020204020303" pitchFamily="34" charset="-79"/>
                <a:cs typeface="Futura Medium" panose="020B0602020204020303" pitchFamily="34" charset="-79"/>
              </a:endParaRPr>
            </a:p>
            <a:p>
              <a:r>
                <a:rPr lang="en-GB" dirty="0">
                  <a:latin typeface="Futura Medium" panose="020B0602020204020303" pitchFamily="34" charset="-79"/>
                  <a:cs typeface="Futura Medium" panose="020B0602020204020303" pitchFamily="34" charset="-79"/>
                </a:rPr>
                <a:t>Now it is time to think about </a:t>
              </a:r>
              <a:r>
                <a:rPr lang="en-GB" b="1" dirty="0">
                  <a:latin typeface="FUTURA MEDIUM" panose="020B0602020204020303" pitchFamily="34" charset="-79"/>
                  <a:cs typeface="FUTURA MEDIUM" panose="020B0602020204020303" pitchFamily="34" charset="-79"/>
                </a:rPr>
                <a:t>you</a:t>
              </a:r>
              <a:r>
                <a:rPr lang="en-GB" dirty="0">
                  <a:latin typeface="Futura Medium" panose="020B0602020204020303" pitchFamily="34" charset="-79"/>
                  <a:cs typeface="Futura Medium" panose="020B0602020204020303" pitchFamily="34" charset="-79"/>
                </a:rPr>
                <a:t>! Think about your family, your culture and heritage and have a go at celebrating YOU!</a:t>
              </a:r>
            </a:p>
          </p:txBody>
        </p:sp>
        <p:sp>
          <p:nvSpPr>
            <p:cNvPr id="8" name="Title 1">
              <a:extLst>
                <a:ext uri="{FF2B5EF4-FFF2-40B4-BE49-F238E27FC236}">
                  <a16:creationId xmlns:a16="http://schemas.microsoft.com/office/drawing/2014/main" id="{15EAEA25-7F9D-2042-BCF1-0542FF67E308}"/>
                </a:ext>
              </a:extLst>
            </p:cNvPr>
            <p:cNvSpPr txBox="1">
              <a:spLocks/>
            </p:cNvSpPr>
            <p:nvPr/>
          </p:nvSpPr>
          <p:spPr>
            <a:xfrm>
              <a:off x="439557" y="423613"/>
              <a:ext cx="9834743"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dirty="0">
                  <a:latin typeface="FUTURA MEDIUM" panose="020B0602020204020303" pitchFamily="34" charset="-79"/>
                  <a:cs typeface="FUTURA MEDIUM" panose="020B0602020204020303" pitchFamily="34" charset="-79"/>
                </a:rPr>
                <a:t>Activity </a:t>
              </a:r>
              <a:r>
                <a:rPr lang="en-GB" sz="7200" b="1" dirty="0">
                  <a:solidFill>
                    <a:srgbClr val="0069B8"/>
                  </a:solidFill>
                  <a:latin typeface="FUTURA MEDIUM" panose="020B0602020204020303" pitchFamily="34" charset="-79"/>
                  <a:cs typeface="FUTURA MEDIUM" panose="020B0602020204020303" pitchFamily="34" charset="-79"/>
                </a:rPr>
                <a:t>Three</a:t>
              </a:r>
            </a:p>
          </p:txBody>
        </p:sp>
        <p:pic>
          <p:nvPicPr>
            <p:cNvPr id="6" name="Picture 5">
              <a:extLst>
                <a:ext uri="{FF2B5EF4-FFF2-40B4-BE49-F238E27FC236}">
                  <a16:creationId xmlns:a16="http://schemas.microsoft.com/office/drawing/2014/main" id="{CDDF579E-429D-8549-95C6-2FD6E535F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927" y="581025"/>
              <a:ext cx="4318073" cy="5695950"/>
            </a:xfrm>
            <a:prstGeom prst="rect">
              <a:avLst/>
            </a:prstGeom>
          </p:spPr>
        </p:pic>
        <p:pic>
          <p:nvPicPr>
            <p:cNvPr id="18" name="Picture 17">
              <a:extLst>
                <a:ext uri="{FF2B5EF4-FFF2-40B4-BE49-F238E27FC236}">
                  <a16:creationId xmlns:a16="http://schemas.microsoft.com/office/drawing/2014/main" id="{8E8B6073-89D2-DA4C-AD29-13DA8B781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8722">
              <a:off x="3873637" y="3566423"/>
              <a:ext cx="3712764" cy="869532"/>
            </a:xfrm>
            <a:prstGeom prst="rect">
              <a:avLst/>
            </a:prstGeom>
          </p:spPr>
        </p:pic>
        <p:pic>
          <p:nvPicPr>
            <p:cNvPr id="16" name="Picture 15">
              <a:extLst>
                <a:ext uri="{FF2B5EF4-FFF2-40B4-BE49-F238E27FC236}">
                  <a16:creationId xmlns:a16="http://schemas.microsoft.com/office/drawing/2014/main" id="{51E3428E-32D4-2044-8037-919CF0971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7883">
              <a:off x="3954665" y="4597459"/>
              <a:ext cx="3645943" cy="1076115"/>
            </a:xfrm>
            <a:prstGeom prst="rect">
              <a:avLst/>
            </a:prstGeom>
          </p:spPr>
        </p:pic>
        <p:sp>
          <p:nvSpPr>
            <p:cNvPr id="19" name="Rectangle 18">
              <a:extLst>
                <a:ext uri="{FF2B5EF4-FFF2-40B4-BE49-F238E27FC236}">
                  <a16:creationId xmlns:a16="http://schemas.microsoft.com/office/drawing/2014/main" id="{E51635E7-DA1A-6341-A4DF-25DF7FFF7612}"/>
                </a:ext>
              </a:extLst>
            </p:cNvPr>
            <p:cNvSpPr/>
            <p:nvPr/>
          </p:nvSpPr>
          <p:spPr>
            <a:xfrm rot="16200000">
              <a:off x="6531930" y="4832764"/>
              <a:ext cx="2809056" cy="192360"/>
            </a:xfrm>
            <a:prstGeom prst="rect">
              <a:avLst/>
            </a:prstGeom>
          </p:spPr>
          <p:txBody>
            <a:bodyPr wrap="square">
              <a:spAutoFit/>
            </a:bodyPr>
            <a:lstStyle/>
            <a:p>
              <a:r>
                <a:rPr lang="en-GB" sz="650" i="1" dirty="0">
                  <a:latin typeface="Calibri" panose="020F0502020204030204" pitchFamily="34" charset="0"/>
                  <a:ea typeface="Calibri" panose="020F0502020204030204" pitchFamily="34" charset="0"/>
                  <a:cs typeface="Times New Roman" panose="02020603050405020304" pitchFamily="18" charset="0"/>
                </a:rPr>
                <a:t>Hey You! </a:t>
              </a:r>
              <a:r>
                <a:rPr lang="en-GB" sz="650" dirty="0">
                  <a:latin typeface="Calibri" panose="020F0502020204030204" pitchFamily="34" charset="0"/>
                  <a:ea typeface="Calibri" panose="020F0502020204030204" pitchFamily="34" charset="0"/>
                  <a:cs typeface="Times New Roman" panose="02020603050405020304" pitchFamily="18" charset="0"/>
                </a:rPr>
                <a:t>text © Dapo Adeola, 2021. Illustration © Dapo Adeola, 2021.</a:t>
              </a:r>
            </a:p>
          </p:txBody>
        </p:sp>
      </p:grpSp>
    </p:spTree>
    <p:extLst>
      <p:ext uri="{BB962C8B-B14F-4D97-AF65-F5344CB8AC3E}">
        <p14:creationId xmlns:p14="http://schemas.microsoft.com/office/powerpoint/2010/main" val="241360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25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CC35D"/>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445216-4C6D-EF4C-8BB3-68604EF77EC7}"/>
              </a:ext>
            </a:extLst>
          </p:cNvPr>
          <p:cNvGrpSpPr/>
          <p:nvPr/>
        </p:nvGrpSpPr>
        <p:grpSpPr>
          <a:xfrm>
            <a:off x="439557" y="609142"/>
            <a:ext cx="11674495" cy="6003856"/>
            <a:chOff x="439557" y="609142"/>
            <a:chExt cx="11674495" cy="6003856"/>
          </a:xfrm>
        </p:grpSpPr>
        <p:sp>
          <p:nvSpPr>
            <p:cNvPr id="18" name="TextBox 17">
              <a:extLst>
                <a:ext uri="{FF2B5EF4-FFF2-40B4-BE49-F238E27FC236}">
                  <a16:creationId xmlns:a16="http://schemas.microsoft.com/office/drawing/2014/main" id="{2AED34B7-754E-0E4F-844F-46A8245822C8}"/>
                </a:ext>
              </a:extLst>
            </p:cNvPr>
            <p:cNvSpPr txBox="1"/>
            <p:nvPr/>
          </p:nvSpPr>
          <p:spPr>
            <a:xfrm>
              <a:off x="470659" y="1759531"/>
              <a:ext cx="4646773" cy="4708981"/>
            </a:xfrm>
            <a:prstGeom prst="rect">
              <a:avLst/>
            </a:prstGeom>
            <a:noFill/>
          </p:spPr>
          <p:txBody>
            <a:bodyPr wrap="square" rtlCol="0">
              <a:spAutoFit/>
            </a:bodyPr>
            <a:lstStyle/>
            <a:p>
              <a:r>
                <a:rPr lang="en-GB" sz="2000" dirty="0">
                  <a:latin typeface="Futura Medium" panose="020B0602020204020303" pitchFamily="34" charset="-79"/>
                  <a:cs typeface="Futura Medium" panose="020B0602020204020303" pitchFamily="34" charset="-79"/>
                </a:rPr>
                <a:t>The title of this picture book is ‘Hey You!’. Dapo also chose to open and close the book with these two words.</a:t>
              </a:r>
            </a:p>
            <a:p>
              <a:endParaRPr lang="en-GB" sz="1000" dirty="0">
                <a:latin typeface="Futura Medium" panose="020B0602020204020303" pitchFamily="34" charset="-79"/>
                <a:cs typeface="Futura Medium" panose="020B0602020204020303" pitchFamily="34" charset="-79"/>
              </a:endParaRPr>
            </a:p>
            <a:p>
              <a:r>
                <a:rPr lang="en-GB" sz="2000" b="1" dirty="0">
                  <a:latin typeface="FUTURA MEDIUM" panose="020B0602020204020303" pitchFamily="34" charset="-79"/>
                  <a:cs typeface="FUTURA MEDIUM" panose="020B0602020204020303" pitchFamily="34" charset="-79"/>
                </a:rPr>
                <a:t>Who is the ‘you’ he is talking to?</a:t>
              </a:r>
            </a:p>
            <a:p>
              <a:r>
                <a:rPr lang="en-GB" sz="2000" b="1" dirty="0">
                  <a:latin typeface="FUTURA MEDIUM" panose="020B0602020204020303" pitchFamily="34" charset="-79"/>
                  <a:cs typeface="FUTURA MEDIUM" panose="020B0602020204020303" pitchFamily="34" charset="-79"/>
                </a:rPr>
                <a:t>Can you spot any similarities between the first and the final spread?</a:t>
              </a:r>
            </a:p>
            <a:p>
              <a:r>
                <a:rPr lang="en-GB" sz="2000" b="1" dirty="0">
                  <a:latin typeface="FUTURA MEDIUM" panose="020B0602020204020303" pitchFamily="34" charset="-79"/>
                  <a:cs typeface="FUTURA MEDIUM" panose="020B0602020204020303" pitchFamily="34" charset="-79"/>
                </a:rPr>
                <a:t>Why do you think Dapo began and ended the book with the same two words?  What effect does it have on the reader?</a:t>
              </a:r>
            </a:p>
            <a:p>
              <a:r>
                <a:rPr lang="en-GB" sz="2000" b="1" dirty="0">
                  <a:latin typeface="FUTURA MEDIUM" panose="020B0602020204020303" pitchFamily="34" charset="-79"/>
                  <a:cs typeface="FUTURA MEDIUM" panose="020B0602020204020303" pitchFamily="34" charset="-79"/>
                </a:rPr>
                <a:t>The final ‘hey you’ is followed by an ellipsis but no further text. Why do you think this is?</a:t>
              </a:r>
            </a:p>
            <a:p>
              <a:r>
                <a:rPr lang="en-GB" sz="2000" b="1" dirty="0">
                  <a:latin typeface="FUTURA MEDIUM" panose="020B0602020204020303" pitchFamily="34" charset="-79"/>
                  <a:cs typeface="FUTURA MEDIUM" panose="020B0602020204020303" pitchFamily="34" charset="-79"/>
                </a:rPr>
                <a:t>What do you think might come next?</a:t>
              </a:r>
            </a:p>
          </p:txBody>
        </p:sp>
        <p:sp>
          <p:nvSpPr>
            <p:cNvPr id="17" name="Title 1">
              <a:extLst>
                <a:ext uri="{FF2B5EF4-FFF2-40B4-BE49-F238E27FC236}">
                  <a16:creationId xmlns:a16="http://schemas.microsoft.com/office/drawing/2014/main" id="{93EEB6E0-8719-4F49-B015-1B7FCC9D91CA}"/>
                </a:ext>
              </a:extLst>
            </p:cNvPr>
            <p:cNvSpPr txBox="1">
              <a:spLocks/>
            </p:cNvSpPr>
            <p:nvPr/>
          </p:nvSpPr>
          <p:spPr>
            <a:xfrm>
              <a:off x="439557" y="609142"/>
              <a:ext cx="9397139" cy="962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000" b="1" dirty="0">
                  <a:latin typeface="FUTURA MEDIUM" panose="020B0602020204020303" pitchFamily="34" charset="-79"/>
                  <a:cs typeface="FUTURA MEDIUM" panose="020B0602020204020303" pitchFamily="34" charset="-79"/>
                </a:rPr>
                <a:t>Reflection</a:t>
              </a:r>
            </a:p>
          </p:txBody>
        </p:sp>
        <p:pic>
          <p:nvPicPr>
            <p:cNvPr id="10" name="Picture 9">
              <a:extLst>
                <a:ext uri="{FF2B5EF4-FFF2-40B4-BE49-F238E27FC236}">
                  <a16:creationId xmlns:a16="http://schemas.microsoft.com/office/drawing/2014/main" id="{D0E391F8-3B53-E94F-98FC-859A6A6501FC}"/>
                </a:ext>
              </a:extLst>
            </p:cNvPr>
            <p:cNvPicPr>
              <a:picLocks noChangeAspect="1"/>
            </p:cNvPicPr>
            <p:nvPr/>
          </p:nvPicPr>
          <p:blipFill rotWithShape="1">
            <a:blip r:embed="rId2">
              <a:extLst>
                <a:ext uri="{28A0092B-C50C-407E-A947-70E740481C1C}">
                  <a14:useLocalDpi xmlns:a14="http://schemas.microsoft.com/office/drawing/2010/main" val="0"/>
                </a:ext>
              </a:extLst>
            </a:blip>
            <a:srcRect l="-271" r="5890"/>
            <a:stretch/>
          </p:blipFill>
          <p:spPr>
            <a:xfrm rot="316107">
              <a:off x="8379719" y="2138156"/>
              <a:ext cx="3614470" cy="4474842"/>
            </a:xfrm>
            <a:prstGeom prst="rect">
              <a:avLst/>
            </a:prstGeom>
          </p:spPr>
        </p:pic>
        <p:pic>
          <p:nvPicPr>
            <p:cNvPr id="31" name="Picture 30">
              <a:extLst>
                <a:ext uri="{FF2B5EF4-FFF2-40B4-BE49-F238E27FC236}">
                  <a16:creationId xmlns:a16="http://schemas.microsoft.com/office/drawing/2014/main" id="{71B20DEC-9E2A-F549-8BB0-0C6882CFE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3657">
              <a:off x="5059397" y="1191126"/>
              <a:ext cx="3634999" cy="4475747"/>
            </a:xfrm>
            <a:prstGeom prst="rect">
              <a:avLst/>
            </a:prstGeom>
          </p:spPr>
        </p:pic>
        <p:sp>
          <p:nvSpPr>
            <p:cNvPr id="34" name="TextBox 33">
              <a:extLst>
                <a:ext uri="{FF2B5EF4-FFF2-40B4-BE49-F238E27FC236}">
                  <a16:creationId xmlns:a16="http://schemas.microsoft.com/office/drawing/2014/main" id="{22B00FC7-C1A1-3E42-981C-A55F1899DCE9}"/>
                </a:ext>
              </a:extLst>
            </p:cNvPr>
            <p:cNvSpPr txBox="1"/>
            <p:nvPr/>
          </p:nvSpPr>
          <p:spPr>
            <a:xfrm rot="20330343">
              <a:off x="4527276" y="1130793"/>
              <a:ext cx="2109694" cy="369332"/>
            </a:xfrm>
            <a:prstGeom prst="rect">
              <a:avLst/>
            </a:prstGeom>
            <a:solidFill>
              <a:srgbClr val="0069B8"/>
            </a:solidFill>
            <a:ln w="9525">
              <a:solidFill>
                <a:srgbClr val="00B0F0"/>
              </a:solidFill>
            </a:ln>
          </p:spPr>
          <p:txBody>
            <a:bodyPr wrap="square" rtlCol="0">
              <a:spAutoFit/>
            </a:bodyPr>
            <a:lstStyle/>
            <a:p>
              <a:r>
                <a:rPr lang="en-GB" dirty="0">
                  <a:latin typeface="Futura Medium" panose="020B0602020204020303" pitchFamily="34" charset="-79"/>
                  <a:cs typeface="Futura Medium" panose="020B0602020204020303" pitchFamily="34" charset="-79"/>
                </a:rPr>
                <a:t>The beginning …</a:t>
              </a:r>
            </a:p>
          </p:txBody>
        </p:sp>
        <p:sp>
          <p:nvSpPr>
            <p:cNvPr id="35" name="TextBox 34">
              <a:extLst>
                <a:ext uri="{FF2B5EF4-FFF2-40B4-BE49-F238E27FC236}">
                  <a16:creationId xmlns:a16="http://schemas.microsoft.com/office/drawing/2014/main" id="{942345E6-CE02-7C40-9C2E-F00F675F4915}"/>
                </a:ext>
              </a:extLst>
            </p:cNvPr>
            <p:cNvSpPr txBox="1"/>
            <p:nvPr/>
          </p:nvSpPr>
          <p:spPr>
            <a:xfrm rot="1275757">
              <a:off x="10858993" y="2157936"/>
              <a:ext cx="1255059" cy="369332"/>
            </a:xfrm>
            <a:prstGeom prst="rect">
              <a:avLst/>
            </a:prstGeom>
            <a:solidFill>
              <a:srgbClr val="0069B8"/>
            </a:solidFill>
            <a:ln w="9525">
              <a:solidFill>
                <a:srgbClr val="FABC2F"/>
              </a:solidFill>
            </a:ln>
          </p:spPr>
          <p:txBody>
            <a:bodyPr wrap="square" rtlCol="0">
              <a:spAutoFit/>
            </a:bodyPr>
            <a:lstStyle/>
            <a:p>
              <a:r>
                <a:rPr lang="en-GB" dirty="0">
                  <a:latin typeface="Futura Medium" panose="020B0602020204020303" pitchFamily="34" charset="-79"/>
                  <a:cs typeface="Futura Medium" panose="020B0602020204020303" pitchFamily="34" charset="-79"/>
                </a:rPr>
                <a:t>…the end</a:t>
              </a:r>
            </a:p>
          </p:txBody>
        </p:sp>
        <p:sp>
          <p:nvSpPr>
            <p:cNvPr id="36" name="Rectangle 35">
              <a:extLst>
                <a:ext uri="{FF2B5EF4-FFF2-40B4-BE49-F238E27FC236}">
                  <a16:creationId xmlns:a16="http://schemas.microsoft.com/office/drawing/2014/main" id="{2C957C88-F0B2-C043-A20D-FFADC9EC4A8B}"/>
                </a:ext>
              </a:extLst>
            </p:cNvPr>
            <p:cNvSpPr/>
            <p:nvPr/>
          </p:nvSpPr>
          <p:spPr>
            <a:xfrm rot="15911673">
              <a:off x="3728671" y="3742056"/>
              <a:ext cx="2809056" cy="192360"/>
            </a:xfrm>
            <a:prstGeom prst="rect">
              <a:avLst/>
            </a:prstGeom>
          </p:spPr>
          <p:txBody>
            <a:bodyPr wrap="square">
              <a:spAutoFit/>
            </a:bodyPr>
            <a:lstStyle/>
            <a:p>
              <a:r>
                <a:rPr lang="en-GB" sz="650" i="1" dirty="0">
                  <a:latin typeface="Calibri" panose="020F0502020204030204" pitchFamily="34" charset="0"/>
                  <a:ea typeface="Calibri" panose="020F0502020204030204" pitchFamily="34" charset="0"/>
                  <a:cs typeface="Times New Roman" panose="02020603050405020304" pitchFamily="18" charset="0"/>
                </a:rPr>
                <a:t>Hey You! </a:t>
              </a:r>
              <a:r>
                <a:rPr lang="en-GB" sz="650" dirty="0">
                  <a:latin typeface="Calibri" panose="020F0502020204030204" pitchFamily="34" charset="0"/>
                  <a:ea typeface="Calibri" panose="020F0502020204030204" pitchFamily="34" charset="0"/>
                  <a:cs typeface="Times New Roman" panose="02020603050405020304" pitchFamily="18" charset="0"/>
                </a:rPr>
                <a:t>text © Dapo Adeola, 2021. Illustration © Dapo Adeola, 2021.</a:t>
              </a:r>
            </a:p>
          </p:txBody>
        </p:sp>
        <p:sp>
          <p:nvSpPr>
            <p:cNvPr id="37" name="Rectangle 36">
              <a:extLst>
                <a:ext uri="{FF2B5EF4-FFF2-40B4-BE49-F238E27FC236}">
                  <a16:creationId xmlns:a16="http://schemas.microsoft.com/office/drawing/2014/main" id="{80438BAA-EBA3-5D49-BCA5-621994719C84}"/>
                </a:ext>
              </a:extLst>
            </p:cNvPr>
            <p:cNvSpPr/>
            <p:nvPr/>
          </p:nvSpPr>
          <p:spPr>
            <a:xfrm rot="16501162">
              <a:off x="10535509" y="4205847"/>
              <a:ext cx="2809056" cy="192360"/>
            </a:xfrm>
            <a:prstGeom prst="rect">
              <a:avLst/>
            </a:prstGeom>
          </p:spPr>
          <p:txBody>
            <a:bodyPr wrap="square">
              <a:spAutoFit/>
            </a:bodyPr>
            <a:lstStyle/>
            <a:p>
              <a:r>
                <a:rPr lang="en-GB" sz="650" i="1" dirty="0">
                  <a:latin typeface="Calibri" panose="020F0502020204030204" pitchFamily="34" charset="0"/>
                  <a:ea typeface="Calibri" panose="020F0502020204030204" pitchFamily="34" charset="0"/>
                  <a:cs typeface="Times New Roman" panose="02020603050405020304" pitchFamily="18" charset="0"/>
                </a:rPr>
                <a:t>Hey You! </a:t>
              </a:r>
              <a:r>
                <a:rPr lang="en-GB" sz="650" dirty="0">
                  <a:latin typeface="Calibri" panose="020F0502020204030204" pitchFamily="34" charset="0"/>
                  <a:ea typeface="Calibri" panose="020F0502020204030204" pitchFamily="34" charset="0"/>
                  <a:cs typeface="Times New Roman" panose="02020603050405020304" pitchFamily="18" charset="0"/>
                </a:rPr>
                <a:t>text © Dapo Adeola, 2021. Illustration © Dapo Adeola, 2021.</a:t>
              </a:r>
            </a:p>
          </p:txBody>
        </p:sp>
      </p:grpSp>
    </p:spTree>
    <p:extLst>
      <p:ext uri="{BB962C8B-B14F-4D97-AF65-F5344CB8AC3E}">
        <p14:creationId xmlns:p14="http://schemas.microsoft.com/office/powerpoint/2010/main" val="253127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56E221-A56C-9749-83E1-ECEFABE64CF7}"/>
              </a:ext>
            </a:extLst>
          </p:cNvPr>
          <p:cNvSpPr txBox="1">
            <a:spLocks/>
          </p:cNvSpPr>
          <p:nvPr/>
        </p:nvSpPr>
        <p:spPr>
          <a:xfrm>
            <a:off x="4516943" y="3034267"/>
            <a:ext cx="3158113" cy="3947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69B8"/>
                </a:solidFill>
                <a:latin typeface="Futura Medium" panose="020B0602020204020303" pitchFamily="34" charset="-79"/>
                <a:cs typeface="Futura Medium" panose="020B0602020204020303" pitchFamily="34" charset="-79"/>
              </a:rPr>
              <a:t>penguin.co.uk/litincolour</a:t>
            </a:r>
          </a:p>
        </p:txBody>
      </p:sp>
    </p:spTree>
    <p:extLst>
      <p:ext uri="{BB962C8B-B14F-4D97-AF65-F5344CB8AC3E}">
        <p14:creationId xmlns:p14="http://schemas.microsoft.com/office/powerpoint/2010/main" val="2343622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6330</TotalTime>
  <Words>880</Words>
  <Application>Microsoft Macintosh PowerPoint</Application>
  <PresentationFormat>Widescreen</PresentationFormat>
  <Paragraphs>97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FUTURA MEDIUM</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 Darlington</dc:creator>
  <cp:lastModifiedBy>Anderson, Lucy</cp:lastModifiedBy>
  <cp:revision>210</cp:revision>
  <dcterms:created xsi:type="dcterms:W3CDTF">2021-05-03T13:12:15Z</dcterms:created>
  <dcterms:modified xsi:type="dcterms:W3CDTF">2021-06-03T11:55:12Z</dcterms:modified>
</cp:coreProperties>
</file>