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9"/>
  </p:notesMasterIdLst>
  <p:sldIdLst>
    <p:sldId id="256" r:id="rId4"/>
    <p:sldId id="257" r:id="rId5"/>
    <p:sldId id="258" r:id="rId6"/>
    <p:sldId id="259" r:id="rId7"/>
    <p:sldId id="260" r:id="rId8"/>
  </p:sldIdLst>
  <p:sldSz cx="12192000" cy="6858000"/>
  <p:notesSz cx="6858000" cy="9144000"/>
  <p:embeddedFontLst>
    <p:embeddedFont>
      <p:font typeface="Avenir Book" panose="02000503020000020003" pitchFamily="2" charset="0"/>
      <p:regular r:id="rId10"/>
      <p:italic r:id="rId11"/>
    </p:embeddedFont>
    <p:embeddedFont>
      <p:font typeface="Avenir Heavy" panose="02000503020000020003" pitchFamily="2" charset="0"/>
      <p:bold r:id="rId12"/>
      <p:italic r:id="rId13"/>
      <p:boldItalic r:id="rId14"/>
    </p:embeddedFont>
    <p:embeddedFont>
      <p:font typeface="Calibri" panose="020F0502020204030204" pitchFamily="34" charset="0"/>
      <p:regular r:id="rId15"/>
      <p:bold r:id="rId16"/>
      <p:italic r:id="rId17"/>
      <p:boldItalic r:id="rId18"/>
    </p:embeddedFont>
    <p:embeddedFont>
      <p:font typeface="Poppins Medium" panose="020B0604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hXXd8DW3GX5fGH6FtMu5MQjyRYB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4F6B84-3846-A04C-B7A1-FF8BC33D5856}" v="2" dt="2023-06-23T12:37:43.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720"/>
  </p:normalViewPr>
  <p:slideViewPr>
    <p:cSldViewPr snapToGrid="0">
      <p:cViewPr varScale="1">
        <p:scale>
          <a:sx n="105" d="100"/>
          <a:sy n="105" d="100"/>
        </p:scale>
        <p:origin x="6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font" Target="fonts/font12.fntdata"/><Relationship Id="rId7" Type="http://schemas.openxmlformats.org/officeDocument/2006/relationships/slide" Target="slides/slide4.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font" Target="fonts/font2.fntdata"/><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6.fntdata"/><Relationship Id="rId23" Type="http://customschemas.google.com/relationships/presentationmetadata" Target="metadata"/><Relationship Id="rId28"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199434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
          <p:cNvSpPr>
            <a:spLocks noGrp="1"/>
          </p:cNvSpPr>
          <p:nvPr>
            <p:ph type="pic" idx="2"/>
          </p:nvPr>
        </p:nvSpPr>
        <p:spPr>
          <a:xfrm>
            <a:off x="5183188" y="987425"/>
            <a:ext cx="6172200" cy="4873625"/>
          </a:xfrm>
          <a:prstGeom prst="rect">
            <a:avLst/>
          </a:prstGeom>
          <a:noFill/>
          <a:ln>
            <a:noFill/>
          </a:ln>
        </p:spPr>
      </p:sp>
      <p:sp>
        <p:nvSpPr>
          <p:cNvPr id="68" name="Google Shape;68;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penguin.co.uk/litincolou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litincolour.penguin.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88" name="Google Shape;88;p1"/>
          <p:cNvSpPr txBox="1"/>
          <p:nvPr/>
        </p:nvSpPr>
        <p:spPr>
          <a:xfrm>
            <a:off x="6999676" y="1691438"/>
            <a:ext cx="5061696" cy="233956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GB" sz="3600" b="1" dirty="0">
                <a:solidFill>
                  <a:schemeClr val="tx1"/>
                </a:solidFill>
                <a:latin typeface="Avenir Heavy" panose="02000503020000020003" pitchFamily="2" charset="0"/>
                <a:ea typeface="Avenir"/>
                <a:cs typeface="FUTURA MEDIUM" panose="020B0602020204020303" pitchFamily="34" charset="-79"/>
                <a:sym typeface="Avenir"/>
              </a:rPr>
              <a:t>Nazneen Ahmed Pathak &amp;</a:t>
            </a:r>
            <a:endParaRPr sz="3600" b="1" dirty="0">
              <a:solidFill>
                <a:schemeClr val="tx1"/>
              </a:solidFill>
              <a:latin typeface="Avenir Heavy" panose="02000503020000020003" pitchFamily="2" charset="0"/>
              <a:ea typeface="Avenir"/>
              <a:cs typeface="FUTURA MEDIUM" panose="020B0602020204020303" pitchFamily="34" charset="-79"/>
              <a:sym typeface="Avenir"/>
            </a:endParaRPr>
          </a:p>
          <a:p>
            <a:pPr marL="0" marR="0" lvl="0" indent="0" algn="l" rtl="0">
              <a:lnSpc>
                <a:spcPct val="90000"/>
              </a:lnSpc>
              <a:spcBef>
                <a:spcPts val="0"/>
              </a:spcBef>
              <a:spcAft>
                <a:spcPts val="0"/>
              </a:spcAft>
              <a:buClr>
                <a:schemeClr val="dk1"/>
              </a:buClr>
              <a:buSzPts val="4800"/>
              <a:buFont typeface="Calibri"/>
              <a:buNone/>
            </a:pPr>
            <a:r>
              <a:rPr lang="en-GB" sz="3600" b="1" dirty="0" err="1">
                <a:solidFill>
                  <a:schemeClr val="tx1"/>
                </a:solidFill>
                <a:latin typeface="Avenir Heavy" panose="02000503020000020003" pitchFamily="2" charset="0"/>
                <a:ea typeface="Avenir"/>
                <a:cs typeface="FUTURA MEDIUM" panose="020B0602020204020303" pitchFamily="34" charset="-79"/>
                <a:sym typeface="Avenir"/>
              </a:rPr>
              <a:t>Sathnam</a:t>
            </a:r>
            <a:r>
              <a:rPr lang="en-GB" sz="3600" b="1" dirty="0">
                <a:solidFill>
                  <a:schemeClr val="tx1"/>
                </a:solidFill>
                <a:latin typeface="Avenir Heavy" panose="02000503020000020003" pitchFamily="2" charset="0"/>
                <a:ea typeface="Avenir"/>
                <a:cs typeface="FUTURA MEDIUM" panose="020B0602020204020303" pitchFamily="34" charset="-79"/>
                <a:sym typeface="Avenir"/>
              </a:rPr>
              <a:t> Sanghera</a:t>
            </a:r>
            <a:endParaRPr sz="3600" b="1" dirty="0">
              <a:solidFill>
                <a:schemeClr val="tx1"/>
              </a:solidFill>
              <a:latin typeface="Avenir Heavy" panose="02000503020000020003" pitchFamily="2" charset="0"/>
              <a:ea typeface="Avenir"/>
              <a:cs typeface="FUTURA MEDIUM" panose="020B0602020204020303" pitchFamily="34" charset="-79"/>
              <a:sym typeface="Avenir"/>
            </a:endParaRPr>
          </a:p>
          <a:p>
            <a:pPr marL="0" marR="0" lvl="0" indent="0" algn="l" rtl="0">
              <a:lnSpc>
                <a:spcPct val="90000"/>
              </a:lnSpc>
              <a:spcBef>
                <a:spcPts val="0"/>
              </a:spcBef>
              <a:spcAft>
                <a:spcPts val="0"/>
              </a:spcAft>
              <a:buClr>
                <a:schemeClr val="dk1"/>
              </a:buClr>
              <a:buSzPts val="4800"/>
              <a:buFont typeface="Calibri"/>
              <a:buNone/>
            </a:pPr>
            <a:r>
              <a:rPr lang="en-GB" sz="3600" b="1" dirty="0">
                <a:solidFill>
                  <a:schemeClr val="tx1"/>
                </a:solidFill>
                <a:latin typeface="Avenir Heavy" panose="02000503020000020003" pitchFamily="2" charset="0"/>
                <a:ea typeface="Avenir"/>
                <a:cs typeface="FUTURA MEDIUM" panose="020B0602020204020303" pitchFamily="34" charset="-79"/>
                <a:sym typeface="Avenir"/>
              </a:rPr>
              <a:t>in conversation</a:t>
            </a:r>
            <a:endParaRPr sz="3600" b="1" dirty="0">
              <a:solidFill>
                <a:schemeClr val="tx1"/>
              </a:solidFill>
              <a:latin typeface="Avenir Heavy" panose="02000503020000020003" pitchFamily="2" charset="0"/>
              <a:ea typeface="Avenir"/>
              <a:cs typeface="FUTURA MEDIUM" panose="020B0602020204020303" pitchFamily="34" charset="-79"/>
              <a:sym typeface="Avenir"/>
            </a:endParaRPr>
          </a:p>
        </p:txBody>
      </p:sp>
      <p:sp>
        <p:nvSpPr>
          <p:cNvPr id="89" name="Google Shape;89;p1">
            <a:hlinkClick r:id="rId4"/>
          </p:cNvPr>
          <p:cNvSpPr txBox="1"/>
          <p:nvPr/>
        </p:nvSpPr>
        <p:spPr>
          <a:xfrm>
            <a:off x="641526" y="3291452"/>
            <a:ext cx="2580467" cy="27509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600"/>
              <a:buFont typeface="Poppins Medium"/>
              <a:buNone/>
            </a:pPr>
            <a:endParaRPr sz="1600" b="0" i="0" u="none" strike="noStrike" cap="none">
              <a:solidFill>
                <a:schemeClr val="dk1"/>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4"/>
        <p:cNvGrpSpPr/>
        <p:nvPr/>
      </p:nvGrpSpPr>
      <p:grpSpPr>
        <a:xfrm>
          <a:off x="0" y="0"/>
          <a:ext cx="0" cy="0"/>
          <a:chOff x="0" y="0"/>
          <a:chExt cx="0" cy="0"/>
        </a:xfrm>
      </p:grpSpPr>
      <p:sp>
        <p:nvSpPr>
          <p:cNvPr id="95" name="Google Shape;95;p2"/>
          <p:cNvSpPr txBox="1">
            <a:spLocks noGrp="1"/>
          </p:cNvSpPr>
          <p:nvPr>
            <p:ph type="body" idx="1"/>
          </p:nvPr>
        </p:nvSpPr>
        <p:spPr>
          <a:xfrm>
            <a:off x="5364698" y="377952"/>
            <a:ext cx="6498118" cy="6352032"/>
          </a:xfrm>
          <a:prstGeom prst="rect">
            <a:avLst/>
          </a:prstGeom>
          <a:noFill/>
          <a:ln>
            <a:noFill/>
          </a:ln>
        </p:spPr>
        <p:txBody>
          <a:bodyPr spcFirstLastPara="1" wrap="square" lIns="91425" tIns="45700" rIns="91425" bIns="45700" anchor="t" anchorCtr="0">
            <a:normAutofit/>
          </a:bodyPr>
          <a:lstStyle/>
          <a:p>
            <a:pPr marL="457200" lvl="0" indent="0" algn="l" rtl="0">
              <a:lnSpc>
                <a:spcPct val="150000"/>
              </a:lnSpc>
              <a:spcBef>
                <a:spcPts val="1000"/>
              </a:spcBef>
              <a:spcAft>
                <a:spcPts val="0"/>
              </a:spcAft>
              <a:buClr>
                <a:schemeClr val="dk1"/>
              </a:buClr>
              <a:buSzPts val="2000"/>
              <a:buNone/>
            </a:pPr>
            <a:r>
              <a:rPr lang="en-GB" sz="1800" dirty="0">
                <a:solidFill>
                  <a:schemeClr val="tx1"/>
                </a:solidFill>
                <a:latin typeface="Avenir Book" panose="02000503020000020003" pitchFamily="2" charset="0"/>
                <a:ea typeface="Avenir"/>
                <a:cs typeface="Futura Medium" panose="020B0602020204020303" pitchFamily="34" charset="-79"/>
                <a:sym typeface="Avenir"/>
              </a:rPr>
              <a:t>The Lit in Colour </a:t>
            </a:r>
            <a:r>
              <a:rPr lang="en-GB" sz="1800" dirty="0">
                <a:solidFill>
                  <a:schemeClr val="tx1"/>
                </a:solidFill>
                <a:latin typeface="Avenir Book" panose="02000503020000020003" pitchFamily="2" charset="0"/>
                <a:ea typeface="Avenir"/>
                <a:cs typeface="Futura Medium" panose="020B0602020204020303" pitchFamily="34" charset="-79"/>
                <a:sym typeface="Avenir"/>
                <a:hlinkClick r:id="rId4">
                  <a:extLst>
                    <a:ext uri="{A12FA001-AC4F-418D-AE19-62706E023703}">
                      <ahyp:hlinkClr xmlns:ahyp="http://schemas.microsoft.com/office/drawing/2018/hyperlinkcolor" val="tx"/>
                    </a:ext>
                  </a:extLst>
                </a:hlinkClick>
              </a:rPr>
              <a:t>report </a:t>
            </a:r>
            <a:r>
              <a:rPr lang="en-GB" sz="1800" dirty="0">
                <a:solidFill>
                  <a:schemeClr val="tx1"/>
                </a:solidFill>
                <a:latin typeface="Avenir Book" panose="02000503020000020003" pitchFamily="2" charset="0"/>
                <a:ea typeface="Avenir"/>
                <a:cs typeface="Futura Medium" panose="020B0602020204020303" pitchFamily="34" charset="-79"/>
                <a:sym typeface="Avenir"/>
              </a:rPr>
              <a:t>published in 2021 revealed that both teacher knowledge and teacher confidence were barriers to teachers diversifying their curriculum and their discussions about colonialism, Empire, race, racism and representation in the English classroom.</a:t>
            </a:r>
          </a:p>
          <a:p>
            <a:pPr marL="457200" lvl="0" indent="0" algn="l" rtl="0">
              <a:lnSpc>
                <a:spcPct val="150000"/>
              </a:lnSpc>
              <a:spcBef>
                <a:spcPts val="1000"/>
              </a:spcBef>
              <a:spcAft>
                <a:spcPts val="0"/>
              </a:spcAft>
              <a:buClr>
                <a:schemeClr val="dk1"/>
              </a:buClr>
              <a:buSzPts val="2000"/>
              <a:buNone/>
            </a:pPr>
            <a:endParaRPr sz="1800" dirty="0">
              <a:solidFill>
                <a:schemeClr val="tx1"/>
              </a:solidFill>
              <a:latin typeface="Avenir Book" panose="02000503020000020003" pitchFamily="2" charset="0"/>
              <a:ea typeface="Avenir"/>
              <a:cs typeface="Futura Medium" panose="020B0602020204020303" pitchFamily="34" charset="-79"/>
              <a:sym typeface="Avenir"/>
            </a:endParaRPr>
          </a:p>
          <a:p>
            <a:pPr marL="457200" lvl="0" indent="0" algn="l" rtl="0">
              <a:lnSpc>
                <a:spcPct val="150000"/>
              </a:lnSpc>
              <a:spcBef>
                <a:spcPts val="1000"/>
              </a:spcBef>
              <a:spcAft>
                <a:spcPts val="0"/>
              </a:spcAft>
              <a:buClr>
                <a:schemeClr val="dk1"/>
              </a:buClr>
              <a:buSzPts val="2000"/>
              <a:buNone/>
            </a:pPr>
            <a:r>
              <a:rPr lang="en-GB" sz="1800" dirty="0">
                <a:solidFill>
                  <a:schemeClr val="tx1"/>
                </a:solidFill>
                <a:latin typeface="Avenir Book" panose="02000503020000020003" pitchFamily="2" charset="0"/>
                <a:ea typeface="Avenir"/>
                <a:cs typeface="Futura Medium" panose="020B0602020204020303" pitchFamily="34" charset="-79"/>
                <a:sym typeface="Avenir"/>
              </a:rPr>
              <a:t>This resource includes a set of reflection questions to help guide and expand your thinking about these concepts.</a:t>
            </a:r>
          </a:p>
          <a:p>
            <a:pPr marL="457200" lvl="0" indent="0" algn="l" rtl="0">
              <a:lnSpc>
                <a:spcPct val="150000"/>
              </a:lnSpc>
              <a:spcBef>
                <a:spcPts val="1000"/>
              </a:spcBef>
              <a:spcAft>
                <a:spcPts val="0"/>
              </a:spcAft>
              <a:buClr>
                <a:schemeClr val="dk1"/>
              </a:buClr>
              <a:buSzPts val="2000"/>
              <a:buNone/>
            </a:pPr>
            <a:endParaRPr sz="1800" dirty="0">
              <a:solidFill>
                <a:schemeClr val="tx1"/>
              </a:solidFill>
              <a:latin typeface="Avenir Book" panose="02000503020000020003" pitchFamily="2" charset="0"/>
              <a:ea typeface="Avenir"/>
              <a:cs typeface="Futura Medium" panose="020B0602020204020303" pitchFamily="34" charset="-79"/>
              <a:sym typeface="Avenir"/>
            </a:endParaRPr>
          </a:p>
          <a:p>
            <a:pPr marL="457200" lvl="0" indent="0" algn="l" rtl="0">
              <a:lnSpc>
                <a:spcPct val="150000"/>
              </a:lnSpc>
              <a:spcBef>
                <a:spcPts val="1000"/>
              </a:spcBef>
              <a:spcAft>
                <a:spcPts val="0"/>
              </a:spcAft>
              <a:buClr>
                <a:schemeClr val="dk1"/>
              </a:buClr>
              <a:buSzPts val="2000"/>
              <a:buNone/>
            </a:pPr>
            <a:r>
              <a:rPr lang="en-GB" sz="1800" dirty="0">
                <a:solidFill>
                  <a:schemeClr val="tx1"/>
                </a:solidFill>
                <a:latin typeface="Avenir Book" panose="02000503020000020003" pitchFamily="2" charset="0"/>
                <a:ea typeface="Avenir"/>
                <a:cs typeface="Futura Medium" panose="020B0602020204020303" pitchFamily="34" charset="-79"/>
                <a:sym typeface="Avenir"/>
              </a:rPr>
              <a:t>Before engaging with these questions, please watch the video so you can respond to the conversation between Nazneen Ahmed Pathak and </a:t>
            </a:r>
            <a:r>
              <a:rPr lang="en-GB" sz="1800" dirty="0" err="1">
                <a:solidFill>
                  <a:schemeClr val="tx1"/>
                </a:solidFill>
                <a:latin typeface="Avenir Book" panose="02000503020000020003" pitchFamily="2" charset="0"/>
                <a:ea typeface="Avenir"/>
                <a:cs typeface="Futura Medium" panose="020B0602020204020303" pitchFamily="34" charset="-79"/>
                <a:sym typeface="Avenir"/>
              </a:rPr>
              <a:t>Sathnam</a:t>
            </a:r>
            <a:r>
              <a:rPr lang="en-GB" sz="1800" dirty="0">
                <a:solidFill>
                  <a:schemeClr val="tx1"/>
                </a:solidFill>
                <a:latin typeface="Avenir Book" panose="02000503020000020003" pitchFamily="2" charset="0"/>
                <a:ea typeface="Avenir"/>
                <a:cs typeface="Futura Medium" panose="020B0602020204020303" pitchFamily="34" charset="-79"/>
                <a:sym typeface="Avenir"/>
              </a:rPr>
              <a:t> Sanghera.</a:t>
            </a:r>
            <a:endParaRPr sz="1800" dirty="0">
              <a:solidFill>
                <a:schemeClr val="tx1"/>
              </a:solidFill>
              <a:latin typeface="Avenir Book" panose="02000503020000020003" pitchFamily="2" charset="0"/>
              <a:ea typeface="Avenir"/>
              <a:cs typeface="Futura Medium" panose="020B0602020204020303" pitchFamily="34" charset="-79"/>
              <a:sym typeface="Avenir"/>
            </a:endParaRPr>
          </a:p>
        </p:txBody>
      </p:sp>
      <p:sp>
        <p:nvSpPr>
          <p:cNvPr id="96" name="Google Shape;96;p2"/>
          <p:cNvSpPr txBox="1"/>
          <p:nvPr/>
        </p:nvSpPr>
        <p:spPr>
          <a:xfrm>
            <a:off x="513588" y="771749"/>
            <a:ext cx="38754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Resource</a:t>
            </a:r>
            <a:endParaRPr b="1" dirty="0">
              <a:solidFill>
                <a:schemeClr val="bg1"/>
              </a:solidFill>
              <a:latin typeface="Avenir Heavy" panose="02000503020000020003" pitchFamily="2" charset="0"/>
              <a:cs typeface="Futura Medium" panose="020B0602020204020303" pitchFamily="34"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4"/>
        <p:cNvGrpSpPr/>
        <p:nvPr/>
      </p:nvGrpSpPr>
      <p:grpSpPr>
        <a:xfrm>
          <a:off x="0" y="0"/>
          <a:ext cx="0" cy="0"/>
          <a:chOff x="0" y="0"/>
          <a:chExt cx="0" cy="0"/>
        </a:xfrm>
      </p:grpSpPr>
      <p:sp>
        <p:nvSpPr>
          <p:cNvPr id="107" name="Google Shape;107;p3"/>
          <p:cNvSpPr txBox="1">
            <a:spLocks noGrp="1"/>
          </p:cNvSpPr>
          <p:nvPr>
            <p:ph type="body" idx="1"/>
          </p:nvPr>
        </p:nvSpPr>
        <p:spPr>
          <a:xfrm>
            <a:off x="5462016" y="186423"/>
            <a:ext cx="6559296" cy="6485153"/>
          </a:xfrm>
          <a:prstGeom prst="rect">
            <a:avLst/>
          </a:prstGeom>
          <a:noFill/>
          <a:ln>
            <a:noFill/>
          </a:ln>
        </p:spPr>
        <p:txBody>
          <a:bodyPr spcFirstLastPara="1" wrap="square" lIns="91425" tIns="45700" rIns="91425" bIns="45700" anchor="t" anchorCtr="0">
            <a:noAutofit/>
          </a:bodyPr>
          <a:lstStyle/>
          <a:p>
            <a:pPr marL="114300" lvl="0" indent="0" algn="l" rtl="0">
              <a:lnSpc>
                <a:spcPct val="115000"/>
              </a:lnSpc>
              <a:spcBef>
                <a:spcPts val="1200"/>
              </a:spcBef>
              <a:spcAft>
                <a:spcPts val="0"/>
              </a:spcAft>
              <a:buSzPts val="1800"/>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lvl="0" algn="l" rtl="0">
              <a:lnSpc>
                <a:spcPct val="115000"/>
              </a:lnSpc>
              <a:spcBef>
                <a:spcPts val="1200"/>
              </a:spcBef>
              <a:spcAft>
                <a:spcPts val="0"/>
              </a:spcAft>
              <a:buSzPts val="1800"/>
              <a:buFont typeface="+mj-lt"/>
              <a:buAutoNum type="arabicPeriod"/>
            </a:pPr>
            <a:r>
              <a:rPr lang="en-GB" sz="1800" dirty="0">
                <a:highlight>
                  <a:srgbClr val="FFFFFF"/>
                </a:highlight>
                <a:latin typeface="Avenir Book" panose="02000503020000020003" pitchFamily="2" charset="0"/>
                <a:ea typeface="Arial"/>
                <a:cs typeface="Futura Medium" panose="020B0602020204020303" pitchFamily="34" charset="-79"/>
                <a:sym typeface="Arial"/>
              </a:rPr>
              <a:t>Have you ever made any new discoveries about your family history or heritage? (These can be discovered as a child or an adult).  </a:t>
            </a:r>
            <a:endParaRPr sz="1800" dirty="0">
              <a:highlight>
                <a:srgbClr val="FFFFFF"/>
              </a:highlight>
              <a:latin typeface="Avenir Book" panose="02000503020000020003" pitchFamily="2" charset="0"/>
              <a:ea typeface="Arial"/>
              <a:cs typeface="Futura Medium" panose="020B0602020204020303" pitchFamily="34" charset="-79"/>
              <a:sym typeface="Arial"/>
            </a:endParaRPr>
          </a:p>
          <a:p>
            <a:pPr lvl="1" algn="l" rtl="0">
              <a:lnSpc>
                <a:spcPct val="115000"/>
              </a:lnSpc>
              <a:spcBef>
                <a:spcPts val="0"/>
              </a:spcBef>
              <a:spcAft>
                <a:spcPts val="0"/>
              </a:spcAft>
              <a:buSzPts val="1800"/>
              <a:buFont typeface="Wingdings" pitchFamily="2" charset="2"/>
              <a:buChar char="Ø"/>
            </a:pPr>
            <a:r>
              <a:rPr lang="en-GB" sz="1800" dirty="0">
                <a:highlight>
                  <a:srgbClr val="FFFFFF"/>
                </a:highlight>
                <a:latin typeface="Avenir Book" panose="02000503020000020003" pitchFamily="2" charset="0"/>
                <a:ea typeface="Arial"/>
                <a:cs typeface="Futura Medium" panose="020B0602020204020303" pitchFamily="34" charset="-79"/>
                <a:sym typeface="Arial"/>
              </a:rPr>
              <a:t>What did this discovery make you feel about your identity? </a:t>
            </a:r>
            <a:endParaRPr sz="1800" dirty="0">
              <a:highlight>
                <a:srgbClr val="FFFFFF"/>
              </a:highlight>
              <a:latin typeface="Avenir Book" panose="02000503020000020003" pitchFamily="2" charset="0"/>
              <a:ea typeface="Arial"/>
              <a:cs typeface="Futura Medium" panose="020B0602020204020303" pitchFamily="34" charset="-79"/>
              <a:sym typeface="Arial"/>
            </a:endParaRPr>
          </a:p>
          <a:p>
            <a:pPr lvl="1" algn="l" rtl="0">
              <a:lnSpc>
                <a:spcPct val="115000"/>
              </a:lnSpc>
              <a:spcBef>
                <a:spcPts val="0"/>
              </a:spcBef>
              <a:spcAft>
                <a:spcPts val="0"/>
              </a:spcAft>
              <a:buSzPts val="1800"/>
              <a:buFont typeface="Wingdings" pitchFamily="2" charset="2"/>
              <a:buChar char="Ø"/>
            </a:pPr>
            <a:r>
              <a:rPr lang="en-GB" sz="1800" dirty="0">
                <a:highlight>
                  <a:srgbClr val="FFFFFF"/>
                </a:highlight>
                <a:latin typeface="Avenir Book" panose="02000503020000020003" pitchFamily="2" charset="0"/>
                <a:ea typeface="Arial"/>
                <a:cs typeface="Futura Medium" panose="020B0602020204020303" pitchFamily="34" charset="-79"/>
                <a:sym typeface="Arial"/>
              </a:rPr>
              <a:t>What did it make you think about your role as an English teacher?</a:t>
            </a:r>
          </a:p>
          <a:p>
            <a:pPr marL="571500" lvl="1" indent="0" algn="l" rtl="0">
              <a:lnSpc>
                <a:spcPct val="115000"/>
              </a:lnSpc>
              <a:spcBef>
                <a:spcPts val="0"/>
              </a:spcBef>
              <a:spcAft>
                <a:spcPts val="0"/>
              </a:spcAft>
              <a:buSzPts val="1800"/>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marL="571500" lvl="1" indent="0" algn="l" rtl="0">
              <a:lnSpc>
                <a:spcPct val="115000"/>
              </a:lnSpc>
              <a:spcBef>
                <a:spcPts val="0"/>
              </a:spcBef>
              <a:spcAft>
                <a:spcPts val="0"/>
              </a:spcAft>
              <a:buSzPts val="1800"/>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a:lnSpc>
                <a:spcPct val="115000"/>
              </a:lnSpc>
              <a:spcBef>
                <a:spcPts val="1200"/>
              </a:spcBef>
              <a:buFont typeface="+mj-lt"/>
              <a:buAutoNum type="arabicPeriod"/>
            </a:pPr>
            <a:r>
              <a:rPr lang="en-GB" sz="1800" dirty="0">
                <a:highlight>
                  <a:srgbClr val="FFFFFF"/>
                </a:highlight>
                <a:latin typeface="Avenir Book" panose="02000503020000020003" pitchFamily="2" charset="0"/>
                <a:ea typeface="Arial"/>
                <a:cs typeface="Futura Medium" panose="020B0602020204020303" pitchFamily="34" charset="-79"/>
                <a:sym typeface="Arial"/>
              </a:rPr>
              <a:t>Based on the between discussion Nazneen Ahmed Pathak and </a:t>
            </a:r>
            <a:r>
              <a:rPr lang="en-GB" sz="1800" dirty="0" err="1">
                <a:highlight>
                  <a:srgbClr val="FFFFFF"/>
                </a:highlight>
                <a:latin typeface="Avenir Book" panose="02000503020000020003" pitchFamily="2" charset="0"/>
                <a:ea typeface="Arial"/>
                <a:cs typeface="Futura Medium" panose="020B0602020204020303" pitchFamily="34" charset="-79"/>
                <a:sym typeface="Arial"/>
              </a:rPr>
              <a:t>Sathnam</a:t>
            </a:r>
            <a:r>
              <a:rPr lang="en-GB" sz="1800" dirty="0">
                <a:highlight>
                  <a:srgbClr val="FFFFFF"/>
                </a:highlight>
                <a:latin typeface="Avenir Book" panose="02000503020000020003" pitchFamily="2" charset="0"/>
                <a:ea typeface="Arial"/>
                <a:cs typeface="Futura Medium" panose="020B0602020204020303" pitchFamily="34" charset="-79"/>
                <a:sym typeface="Arial"/>
              </a:rPr>
              <a:t> Sanghera, what seem to be the five main messages that should be communicated about colonialism, migration and Empire?</a:t>
            </a:r>
          </a:p>
          <a:p>
            <a:pPr marL="114300" indent="0">
              <a:lnSpc>
                <a:spcPct val="115000"/>
              </a:lnSpc>
              <a:spcBef>
                <a:spcPts val="1200"/>
              </a:spcBef>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marL="571500" lvl="1" indent="0" algn="l" rtl="0">
              <a:lnSpc>
                <a:spcPct val="115000"/>
              </a:lnSpc>
              <a:spcBef>
                <a:spcPts val="0"/>
              </a:spcBef>
              <a:spcAft>
                <a:spcPts val="0"/>
              </a:spcAft>
              <a:buSzPts val="1800"/>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p:txBody>
      </p:sp>
      <p:sp>
        <p:nvSpPr>
          <p:cNvPr id="108" name="Google Shape;108;p3"/>
          <p:cNvSpPr txBox="1"/>
          <p:nvPr/>
        </p:nvSpPr>
        <p:spPr>
          <a:xfrm>
            <a:off x="513588" y="771749"/>
            <a:ext cx="38754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Reflection </a:t>
            </a:r>
            <a:endParaRPr sz="5000" b="1" dirty="0">
              <a:solidFill>
                <a:schemeClr val="bg1"/>
              </a:solidFill>
              <a:latin typeface="Avenir Heavy" panose="02000503020000020003" pitchFamily="2" charset="0"/>
              <a:ea typeface="Avenir"/>
              <a:cs typeface="Futura Medium" panose="020B0602020204020303" pitchFamily="34" charset="-79"/>
              <a:sym typeface="Avenir"/>
            </a:endParaRPr>
          </a:p>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Questions</a:t>
            </a:r>
            <a:endParaRPr sz="5000" b="1" dirty="0">
              <a:solidFill>
                <a:schemeClr val="bg1"/>
              </a:solidFill>
              <a:latin typeface="Avenir Heavy" panose="02000503020000020003" pitchFamily="2" charset="0"/>
              <a:ea typeface="Avenir"/>
              <a:cs typeface="Futura Medium" panose="020B0602020204020303" pitchFamily="34" charset="-79"/>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body" idx="1"/>
          </p:nvPr>
        </p:nvSpPr>
        <p:spPr>
          <a:xfrm>
            <a:off x="5449824" y="170688"/>
            <a:ext cx="6352032" cy="6554266"/>
          </a:xfrm>
          <a:prstGeom prst="rect">
            <a:avLst/>
          </a:prstGeom>
          <a:noFill/>
          <a:ln>
            <a:noFill/>
          </a:ln>
        </p:spPr>
        <p:txBody>
          <a:bodyPr spcFirstLastPara="1" wrap="square" lIns="91425" tIns="45700" rIns="91425" bIns="45700" anchor="t" anchorCtr="0">
            <a:normAutofit/>
          </a:bodyPr>
          <a:lstStyle/>
          <a:p>
            <a:pPr marL="114300" indent="0">
              <a:lnSpc>
                <a:spcPct val="115000"/>
              </a:lnSpc>
              <a:spcBef>
                <a:spcPts val="1200"/>
              </a:spcBef>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marL="114300" indent="0">
              <a:lnSpc>
                <a:spcPct val="115000"/>
              </a:lnSpc>
              <a:spcBef>
                <a:spcPts val="1200"/>
              </a:spcBef>
              <a:buNone/>
            </a:pPr>
            <a:r>
              <a:rPr lang="en-GB" sz="1800" dirty="0">
                <a:highlight>
                  <a:srgbClr val="FFFFFF"/>
                </a:highlight>
                <a:latin typeface="Avenir Book" panose="02000503020000020003" pitchFamily="2" charset="0"/>
                <a:ea typeface="Arial"/>
                <a:cs typeface="Futura Medium" panose="020B0602020204020303" pitchFamily="34" charset="-79"/>
                <a:sym typeface="Arial"/>
              </a:rPr>
              <a:t>3. Are there any key messages you feel uncomfortable about   sharing with your students? If so, why? </a:t>
            </a:r>
          </a:p>
          <a:p>
            <a:pPr lvl="1" algn="l" rtl="0">
              <a:lnSpc>
                <a:spcPct val="115000"/>
              </a:lnSpc>
              <a:spcBef>
                <a:spcPts val="0"/>
              </a:spcBef>
              <a:spcAft>
                <a:spcPts val="0"/>
              </a:spcAft>
              <a:buSzPts val="1800"/>
              <a:buFont typeface="Wingdings" pitchFamily="2" charset="2"/>
              <a:buChar char="Ø"/>
            </a:pPr>
            <a:r>
              <a:rPr lang="en-GB" sz="1800" dirty="0">
                <a:highlight>
                  <a:srgbClr val="FFFFFF"/>
                </a:highlight>
                <a:latin typeface="Avenir Book" panose="02000503020000020003" pitchFamily="2" charset="0"/>
                <a:ea typeface="Arial"/>
                <a:cs typeface="Futura Medium" panose="020B0602020204020303" pitchFamily="34" charset="-79"/>
                <a:sym typeface="Arial"/>
              </a:rPr>
              <a:t>Are there any key messages that you would like to do further reading on? If so, what?</a:t>
            </a:r>
          </a:p>
          <a:p>
            <a:pPr lvl="1" algn="l" rtl="0">
              <a:lnSpc>
                <a:spcPct val="115000"/>
              </a:lnSpc>
              <a:spcBef>
                <a:spcPts val="0"/>
              </a:spcBef>
              <a:spcAft>
                <a:spcPts val="0"/>
              </a:spcAft>
              <a:buSzPts val="1800"/>
              <a:buFont typeface="Wingdings" pitchFamily="2" charset="2"/>
              <a:buChar char="Ø"/>
            </a:pPr>
            <a:r>
              <a:rPr lang="en-GB" sz="1800" dirty="0">
                <a:highlight>
                  <a:srgbClr val="FFFFFF"/>
                </a:highlight>
                <a:latin typeface="Avenir Book" panose="02000503020000020003" pitchFamily="2" charset="0"/>
                <a:ea typeface="Arial"/>
                <a:cs typeface="Futura Medium" panose="020B0602020204020303" pitchFamily="34" charset="-79"/>
                <a:sym typeface="Arial"/>
              </a:rPr>
              <a:t>Is there another key message you would like to add?</a:t>
            </a:r>
          </a:p>
          <a:p>
            <a:pPr lvl="1" algn="l" rtl="0">
              <a:lnSpc>
                <a:spcPct val="115000"/>
              </a:lnSpc>
              <a:spcBef>
                <a:spcPts val="0"/>
              </a:spcBef>
              <a:spcAft>
                <a:spcPts val="0"/>
              </a:spcAft>
              <a:buSzPts val="1800"/>
              <a:buFont typeface="Wingdings" pitchFamily="2" charset="2"/>
              <a:buChar char="Ø"/>
            </a:pPr>
            <a:r>
              <a:rPr lang="en-GB" sz="1800" dirty="0">
                <a:highlight>
                  <a:srgbClr val="FFFFFF"/>
                </a:highlight>
                <a:latin typeface="Avenir Book" panose="02000503020000020003" pitchFamily="2" charset="0"/>
                <a:cs typeface="Futura Medium" panose="020B0602020204020303" pitchFamily="34" charset="-79"/>
                <a:sym typeface="Arial"/>
              </a:rPr>
              <a:t>What messages have you come across that challenge the authors points of view? Where do they come from?</a:t>
            </a:r>
          </a:p>
          <a:p>
            <a:pPr marL="0" lvl="0" indent="0" algn="l" rtl="0">
              <a:lnSpc>
                <a:spcPct val="115000"/>
              </a:lnSpc>
              <a:spcBef>
                <a:spcPts val="1200"/>
              </a:spcBef>
              <a:spcAft>
                <a:spcPts val="0"/>
              </a:spcAft>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marL="0" lvl="0" indent="0" algn="l" rtl="0">
              <a:lnSpc>
                <a:spcPct val="115000"/>
              </a:lnSpc>
              <a:spcBef>
                <a:spcPts val="1200"/>
              </a:spcBef>
              <a:spcAft>
                <a:spcPts val="0"/>
              </a:spcAft>
              <a:buNone/>
            </a:pPr>
            <a:r>
              <a:rPr lang="en-GB" sz="1800" dirty="0">
                <a:highlight>
                  <a:srgbClr val="FFFFFF"/>
                </a:highlight>
                <a:latin typeface="Avenir Book" panose="02000503020000020003" pitchFamily="2" charset="0"/>
                <a:ea typeface="Arial"/>
                <a:cs typeface="Futura Medium" panose="020B0602020204020303" pitchFamily="34" charset="-79"/>
                <a:sym typeface="Arial"/>
              </a:rPr>
              <a:t>4.  Ahmed Pathak highlights her decision to write about Empire in relation to the injustice, inequity and racism that drove it and was perpetuated by it. What are your attitudes to learning about the British Empire in relation to these experiences through fiction?</a:t>
            </a:r>
          </a:p>
        </p:txBody>
      </p:sp>
      <p:sp>
        <p:nvSpPr>
          <p:cNvPr id="118" name="Google Shape;118;p4"/>
          <p:cNvSpPr txBox="1"/>
          <p:nvPr/>
        </p:nvSpPr>
        <p:spPr>
          <a:xfrm>
            <a:off x="524440" y="771754"/>
            <a:ext cx="38754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Reflection </a:t>
            </a:r>
            <a:endParaRPr sz="5000" b="1" dirty="0">
              <a:solidFill>
                <a:schemeClr val="bg1"/>
              </a:solidFill>
              <a:latin typeface="Avenir Heavy" panose="02000503020000020003" pitchFamily="2" charset="0"/>
              <a:ea typeface="Avenir"/>
              <a:cs typeface="Futura Medium" panose="020B0602020204020303" pitchFamily="34" charset="-79"/>
              <a:sym typeface="Avenir"/>
            </a:endParaRPr>
          </a:p>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Questions</a:t>
            </a:r>
            <a:endParaRPr sz="5000" b="1" dirty="0">
              <a:solidFill>
                <a:schemeClr val="bg1"/>
              </a:solidFill>
              <a:latin typeface="Avenir Heavy" panose="02000503020000020003" pitchFamily="2" charset="0"/>
              <a:ea typeface="Avenir"/>
              <a:cs typeface="Futura Medium" panose="020B0602020204020303" pitchFamily="34" charset="-79"/>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body" idx="1"/>
          </p:nvPr>
        </p:nvSpPr>
        <p:spPr>
          <a:xfrm>
            <a:off x="5766816" y="341376"/>
            <a:ext cx="5900744" cy="6383578"/>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None/>
            </a:pPr>
            <a:endParaRPr sz="1800" dirty="0">
              <a:highlight>
                <a:srgbClr val="FFFFFF"/>
              </a:highlight>
              <a:latin typeface="Avenir Book" panose="02000503020000020003" pitchFamily="2" charset="0"/>
              <a:ea typeface="Arial"/>
              <a:cs typeface="Futura Medium" panose="020B0602020204020303" pitchFamily="34" charset="-79"/>
              <a:sym typeface="Arial"/>
            </a:endParaRPr>
          </a:p>
          <a:p>
            <a:pPr marL="0" lvl="0" indent="0" algn="l" rtl="0">
              <a:lnSpc>
                <a:spcPct val="115000"/>
              </a:lnSpc>
              <a:spcBef>
                <a:spcPts val="1200"/>
              </a:spcBef>
              <a:spcAft>
                <a:spcPts val="0"/>
              </a:spcAft>
              <a:buNone/>
            </a:pPr>
            <a:r>
              <a:rPr lang="en-GB" sz="1800" dirty="0">
                <a:highlight>
                  <a:srgbClr val="FFFFFF"/>
                </a:highlight>
                <a:latin typeface="Avenir Book" panose="02000503020000020003" pitchFamily="2" charset="0"/>
                <a:ea typeface="Arial"/>
                <a:cs typeface="Futura Medium" panose="020B0602020204020303" pitchFamily="34" charset="-79"/>
                <a:sym typeface="Arial"/>
              </a:rPr>
              <a:t>5. Imperial narratives were often recorded as though they were adventures. What are your thoughts on Ahmed Pathak’s decision to use the adventure genre in her novel and how does this connect to your understanding of the impact of colonialism on colonised peoples? </a:t>
            </a:r>
          </a:p>
          <a:p>
            <a:pPr marL="0" lvl="0" indent="0" algn="l" rtl="0">
              <a:lnSpc>
                <a:spcPct val="115000"/>
              </a:lnSpc>
              <a:spcBef>
                <a:spcPts val="1200"/>
              </a:spcBef>
              <a:spcAft>
                <a:spcPts val="0"/>
              </a:spcAft>
              <a:buNone/>
            </a:pPr>
            <a:endParaRPr lang="en-GB" sz="1800" dirty="0">
              <a:highlight>
                <a:srgbClr val="FFFFFF"/>
              </a:highlight>
              <a:latin typeface="Avenir Book" panose="02000503020000020003" pitchFamily="2" charset="0"/>
              <a:ea typeface="Arial"/>
              <a:cs typeface="Futura Medium" panose="020B0602020204020303" pitchFamily="34" charset="-79"/>
              <a:sym typeface="Arial"/>
            </a:endParaRPr>
          </a:p>
          <a:p>
            <a:pPr marL="0" lvl="0" indent="0" algn="l" rtl="0">
              <a:lnSpc>
                <a:spcPct val="115000"/>
              </a:lnSpc>
              <a:spcBef>
                <a:spcPts val="1200"/>
              </a:spcBef>
              <a:spcAft>
                <a:spcPts val="1200"/>
              </a:spcAft>
              <a:buNone/>
            </a:pPr>
            <a:r>
              <a:rPr lang="en-GB" sz="1800" dirty="0">
                <a:highlight>
                  <a:srgbClr val="FFFFFF"/>
                </a:highlight>
                <a:latin typeface="Avenir Book" panose="02000503020000020003" pitchFamily="2" charset="0"/>
                <a:ea typeface="Arial"/>
                <a:cs typeface="Futura Medium" panose="020B0602020204020303" pitchFamily="34" charset="-79"/>
                <a:sym typeface="Arial"/>
              </a:rPr>
              <a:t>6. Sanghera spoke about the necessity to use analogies to explain Empire to a younger audience. What has this decision had on your thoughts about how to teach colonialism, migration and Empire in your classroom? </a:t>
            </a:r>
            <a:endParaRPr sz="1800" dirty="0">
              <a:latin typeface="Avenir Book" panose="02000503020000020003" pitchFamily="2" charset="0"/>
              <a:ea typeface="Poppins Medium"/>
              <a:cs typeface="Futura Medium" panose="020B0602020204020303" pitchFamily="34" charset="-79"/>
              <a:sym typeface="Poppins Medium"/>
            </a:endParaRPr>
          </a:p>
        </p:txBody>
      </p:sp>
      <p:sp>
        <p:nvSpPr>
          <p:cNvPr id="118" name="Google Shape;118;p4"/>
          <p:cNvSpPr txBox="1"/>
          <p:nvPr/>
        </p:nvSpPr>
        <p:spPr>
          <a:xfrm>
            <a:off x="524440" y="771754"/>
            <a:ext cx="3875400" cy="163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Reflection </a:t>
            </a:r>
            <a:endParaRPr sz="5000" b="1" dirty="0">
              <a:solidFill>
                <a:schemeClr val="bg1"/>
              </a:solidFill>
              <a:latin typeface="Avenir Heavy" panose="02000503020000020003" pitchFamily="2" charset="0"/>
              <a:ea typeface="Avenir"/>
              <a:cs typeface="Futura Medium" panose="020B0602020204020303" pitchFamily="34" charset="-79"/>
              <a:sym typeface="Avenir"/>
            </a:endParaRPr>
          </a:p>
          <a:p>
            <a:pPr marL="0" marR="0" lvl="0" indent="0" algn="l" rtl="0">
              <a:spcBef>
                <a:spcPts val="0"/>
              </a:spcBef>
              <a:spcAft>
                <a:spcPts val="0"/>
              </a:spcAft>
              <a:buNone/>
            </a:pPr>
            <a:r>
              <a:rPr lang="en-GB" sz="5000" b="1" dirty="0">
                <a:solidFill>
                  <a:schemeClr val="bg1"/>
                </a:solidFill>
                <a:latin typeface="Avenir Heavy" panose="02000503020000020003" pitchFamily="2" charset="0"/>
                <a:ea typeface="Avenir"/>
                <a:cs typeface="Futura Medium" panose="020B0602020204020303" pitchFamily="34" charset="-79"/>
                <a:sym typeface="Avenir"/>
              </a:rPr>
              <a:t>Questions</a:t>
            </a:r>
            <a:endParaRPr sz="5000" b="1" dirty="0">
              <a:solidFill>
                <a:schemeClr val="bg1"/>
              </a:solidFill>
              <a:latin typeface="Avenir Heavy" panose="02000503020000020003" pitchFamily="2" charset="0"/>
              <a:ea typeface="Avenir"/>
              <a:cs typeface="Futura Medium" panose="020B0602020204020303" pitchFamily="34" charset="-79"/>
              <a:sym typeface="Avenir"/>
            </a:endParaRPr>
          </a:p>
        </p:txBody>
      </p:sp>
    </p:spTree>
    <p:extLst>
      <p:ext uri="{BB962C8B-B14F-4D97-AF65-F5344CB8AC3E}">
        <p14:creationId xmlns:p14="http://schemas.microsoft.com/office/powerpoint/2010/main" val="27000226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77ED330CC07045939243B62B7CD2FB" ma:contentTypeVersion="13" ma:contentTypeDescription="Create a new document." ma:contentTypeScope="" ma:versionID="ebd4929c8340c4ed17f0725814f98322">
  <xsd:schema xmlns:xsd="http://www.w3.org/2001/XMLSchema" xmlns:xs="http://www.w3.org/2001/XMLSchema" xmlns:p="http://schemas.microsoft.com/office/2006/metadata/properties" xmlns:ns2="74593fc1-6b2b-4388-8359-12566dde2457" xmlns:ns3="f0a693cd-7f60-46fa-b25a-0036cabe508b" targetNamespace="http://schemas.microsoft.com/office/2006/metadata/properties" ma:root="true" ma:fieldsID="137159427f1afeb526ad969e90aea77a" ns2:_="" ns3:_="">
    <xsd:import namespace="74593fc1-6b2b-4388-8359-12566dde2457"/>
    <xsd:import namespace="f0a693cd-7f60-46fa-b25a-0036cabe508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93fc1-6b2b-4388-8359-12566dde24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78471-77c4-4d6c-a65e-369e8ae554c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a693cd-7f60-46fa-b25a-0036cabe50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30e936a-6f0e-4473-9aac-761745c74538}" ma:internalName="TaxCatchAll" ma:showField="CatchAllData" ma:web="f0a693cd-7f60-46fa-b25a-0036cabe50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EF87-4725-4EF1-B508-55CFE7B78001}">
  <ds:schemaRefs>
    <ds:schemaRef ds:uri="http://schemas.microsoft.com/sharepoint/v3/contenttype/forms"/>
  </ds:schemaRefs>
</ds:datastoreItem>
</file>

<file path=customXml/itemProps2.xml><?xml version="1.0" encoding="utf-8"?>
<ds:datastoreItem xmlns:ds="http://schemas.openxmlformats.org/officeDocument/2006/customXml" ds:itemID="{7B6B6B30-CA85-4DCC-9D51-A7B9F93199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93fc1-6b2b-4388-8359-12566dde2457"/>
    <ds:schemaRef ds:uri="f0a693cd-7f60-46fa-b25a-0036cabe5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47</TotalTime>
  <Words>390</Words>
  <Application>Microsoft Macintosh PowerPoint</Application>
  <PresentationFormat>Widescreen</PresentationFormat>
  <Paragraphs>37</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Poppins Medium</vt:lpstr>
      <vt:lpstr>Calibri</vt:lpstr>
      <vt:lpstr>Wingdings</vt:lpstr>
      <vt:lpstr>Avenir Heavy</vt:lpstr>
      <vt:lpstr>Avenir Book</vt:lpstr>
      <vt:lpstr>Arial</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 Turker - Glodowska (HAR)</dc:creator>
  <cp:lastModifiedBy>Nabagereka, Zaahida</cp:lastModifiedBy>
  <cp:revision>6</cp:revision>
  <dcterms:created xsi:type="dcterms:W3CDTF">2021-01-03T12:08:01Z</dcterms:created>
  <dcterms:modified xsi:type="dcterms:W3CDTF">2023-06-28T07:05:03Z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0x010100B773C6EC29B6144C90D8B5BA8B298FB0</vt:lpwstr>
  </property>
</Properties>
</file>