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337" r:id="rId5"/>
    <p:sldId id="329" r:id="rId6"/>
    <p:sldId id="332" r:id="rId7"/>
    <p:sldId id="256" r:id="rId8"/>
    <p:sldId id="318" r:id="rId9"/>
    <p:sldId id="333" r:id="rId10"/>
    <p:sldId id="334" r:id="rId11"/>
    <p:sldId id="335" r:id="rId12"/>
    <p:sldId id="336" r:id="rId13"/>
    <p:sldId id="340" r:id="rId14"/>
    <p:sldId id="34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A3E594-41CF-56F3-B4BC-175F8765C41D}" name="Mikhaeil, Angelo" initials="AM" userId="S::AMikhaeil@penguinrandomhouse.co.uk::b30482d9-30c8-4d94-a73a-a883ff20f6c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6600"/>
    <a:srgbClr val="FBBD32"/>
    <a:srgbClr val="9A7C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162EB3-F4B8-4EB4-A559-5EB99F0F0F60}" v="14" dt="2025-04-11T14:30:45.3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3861" autoAdjust="0"/>
  </p:normalViewPr>
  <p:slideViewPr>
    <p:cSldViewPr snapToObjects="1">
      <p:cViewPr varScale="1">
        <p:scale>
          <a:sx n="55" d="100"/>
          <a:sy n="55" d="100"/>
        </p:scale>
        <p:origin x="107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haeil, Angelo" userId="b30482d9-30c8-4d94-a73a-a883ff20f6c4" providerId="ADAL" clId="{04162EB3-F4B8-4EB4-A559-5EB99F0F0F60}"/>
    <pc:docChg chg="custSel modSld">
      <pc:chgData name="Mikhaeil, Angelo" userId="b30482d9-30c8-4d94-a73a-a883ff20f6c4" providerId="ADAL" clId="{04162EB3-F4B8-4EB4-A559-5EB99F0F0F60}" dt="2025-05-02T12:33:39.754" v="87" actId="20577"/>
      <pc:docMkLst>
        <pc:docMk/>
      </pc:docMkLst>
      <pc:sldChg chg="modSp mod">
        <pc:chgData name="Mikhaeil, Angelo" userId="b30482d9-30c8-4d94-a73a-a883ff20f6c4" providerId="ADAL" clId="{04162EB3-F4B8-4EB4-A559-5EB99F0F0F60}" dt="2025-04-16T15:07:26.463" v="28" actId="20577"/>
        <pc:sldMkLst>
          <pc:docMk/>
          <pc:sldMk cId="2261300148" sldId="318"/>
        </pc:sldMkLst>
        <pc:spChg chg="mod">
          <ac:chgData name="Mikhaeil, Angelo" userId="b30482d9-30c8-4d94-a73a-a883ff20f6c4" providerId="ADAL" clId="{04162EB3-F4B8-4EB4-A559-5EB99F0F0F60}" dt="2025-04-16T15:07:26.463" v="28" actId="20577"/>
          <ac:spMkLst>
            <pc:docMk/>
            <pc:sldMk cId="2261300148" sldId="318"/>
            <ac:spMk id="2" creationId="{F4492B8E-5EF6-FF56-1CEF-0A10363F76E4}"/>
          </ac:spMkLst>
        </pc:spChg>
      </pc:sldChg>
      <pc:sldChg chg="modSp">
        <pc:chgData name="Mikhaeil, Angelo" userId="b30482d9-30c8-4d94-a73a-a883ff20f6c4" providerId="ADAL" clId="{04162EB3-F4B8-4EB4-A559-5EB99F0F0F60}" dt="2025-04-11T14:30:45.379" v="24" actId="20577"/>
        <pc:sldMkLst>
          <pc:docMk/>
          <pc:sldMk cId="3986843854" sldId="332"/>
        </pc:sldMkLst>
        <pc:spChg chg="mod">
          <ac:chgData name="Mikhaeil, Angelo" userId="b30482d9-30c8-4d94-a73a-a883ff20f6c4" providerId="ADAL" clId="{04162EB3-F4B8-4EB4-A559-5EB99F0F0F60}" dt="2025-04-11T14:30:45.379" v="24" actId="20577"/>
          <ac:spMkLst>
            <pc:docMk/>
            <pc:sldMk cId="3986843854" sldId="332"/>
            <ac:spMk id="8" creationId="{D222959E-0280-5592-9DF0-6A3607687564}"/>
          </ac:spMkLst>
        </pc:spChg>
      </pc:sldChg>
      <pc:sldChg chg="modSp mod">
        <pc:chgData name="Mikhaeil, Angelo" userId="b30482d9-30c8-4d94-a73a-a883ff20f6c4" providerId="ADAL" clId="{04162EB3-F4B8-4EB4-A559-5EB99F0F0F60}" dt="2025-05-02T11:24:57.333" v="40" actId="404"/>
        <pc:sldMkLst>
          <pc:docMk/>
          <pc:sldMk cId="3635369111" sldId="334"/>
        </pc:sldMkLst>
        <pc:spChg chg="mod">
          <ac:chgData name="Mikhaeil, Angelo" userId="b30482d9-30c8-4d94-a73a-a883ff20f6c4" providerId="ADAL" clId="{04162EB3-F4B8-4EB4-A559-5EB99F0F0F60}" dt="2025-05-02T11:24:57.333" v="40" actId="404"/>
          <ac:spMkLst>
            <pc:docMk/>
            <pc:sldMk cId="3635369111" sldId="334"/>
            <ac:spMk id="5" creationId="{8DED7CF0-3D31-E790-172F-DC0BBB654723}"/>
          </ac:spMkLst>
        </pc:spChg>
      </pc:sldChg>
      <pc:sldChg chg="modSp mod">
        <pc:chgData name="Mikhaeil, Angelo" userId="b30482d9-30c8-4d94-a73a-a883ff20f6c4" providerId="ADAL" clId="{04162EB3-F4B8-4EB4-A559-5EB99F0F0F60}" dt="2025-05-02T11:25:23.683" v="69" actId="404"/>
        <pc:sldMkLst>
          <pc:docMk/>
          <pc:sldMk cId="2576824531" sldId="335"/>
        </pc:sldMkLst>
        <pc:spChg chg="mod">
          <ac:chgData name="Mikhaeil, Angelo" userId="b30482d9-30c8-4d94-a73a-a883ff20f6c4" providerId="ADAL" clId="{04162EB3-F4B8-4EB4-A559-5EB99F0F0F60}" dt="2025-05-02T11:25:23.683" v="69" actId="404"/>
          <ac:spMkLst>
            <pc:docMk/>
            <pc:sldMk cId="2576824531" sldId="335"/>
            <ac:spMk id="6" creationId="{76D281E8-2133-479A-AB02-717F373B27EC}"/>
          </ac:spMkLst>
        </pc:spChg>
      </pc:sldChg>
      <pc:sldChg chg="modSp mod">
        <pc:chgData name="Mikhaeil, Angelo" userId="b30482d9-30c8-4d94-a73a-a883ff20f6c4" providerId="ADAL" clId="{04162EB3-F4B8-4EB4-A559-5EB99F0F0F60}" dt="2025-05-02T12:33:39.754" v="87" actId="20577"/>
        <pc:sldMkLst>
          <pc:docMk/>
          <pc:sldMk cId="1558616779" sldId="336"/>
        </pc:sldMkLst>
        <pc:spChg chg="mod">
          <ac:chgData name="Mikhaeil, Angelo" userId="b30482d9-30c8-4d94-a73a-a883ff20f6c4" providerId="ADAL" clId="{04162EB3-F4B8-4EB4-A559-5EB99F0F0F60}" dt="2025-05-02T11:25:59.631" v="82" actId="20577"/>
          <ac:spMkLst>
            <pc:docMk/>
            <pc:sldMk cId="1558616779" sldId="336"/>
            <ac:spMk id="3" creationId="{C5D13FA0-2954-732A-7D4F-A649C92264CA}"/>
          </ac:spMkLst>
        </pc:spChg>
        <pc:spChg chg="mod">
          <ac:chgData name="Mikhaeil, Angelo" userId="b30482d9-30c8-4d94-a73a-a883ff20f6c4" providerId="ADAL" clId="{04162EB3-F4B8-4EB4-A559-5EB99F0F0F60}" dt="2025-05-02T12:33:39.754" v="87" actId="20577"/>
          <ac:spMkLst>
            <pc:docMk/>
            <pc:sldMk cId="1558616779" sldId="336"/>
            <ac:spMk id="5" creationId="{92CE64F1-4CC8-81D4-B66B-24F78BCCFAE8}"/>
          </ac:spMkLst>
        </pc:spChg>
      </pc:sldChg>
      <pc:sldChg chg="addSp delSp modSp mod">
        <pc:chgData name="Mikhaeil, Angelo" userId="b30482d9-30c8-4d94-a73a-a883ff20f6c4" providerId="ADAL" clId="{04162EB3-F4B8-4EB4-A559-5EB99F0F0F60}" dt="2025-05-02T10:43:27.698" v="29" actId="478"/>
        <pc:sldMkLst>
          <pc:docMk/>
          <pc:sldMk cId="4081802763" sldId="337"/>
        </pc:sldMkLst>
        <pc:spChg chg="mod">
          <ac:chgData name="Mikhaeil, Angelo" userId="b30482d9-30c8-4d94-a73a-a883ff20f6c4" providerId="ADAL" clId="{04162EB3-F4B8-4EB4-A559-5EB99F0F0F60}" dt="2025-04-11T13:49:28.794" v="15" actId="1076"/>
          <ac:spMkLst>
            <pc:docMk/>
            <pc:sldMk cId="4081802763" sldId="337"/>
            <ac:spMk id="3" creationId="{55842483-1663-6110-FB72-BEFE00073265}"/>
          </ac:spMkLst>
        </pc:spChg>
        <pc:spChg chg="mod">
          <ac:chgData name="Mikhaeil, Angelo" userId="b30482d9-30c8-4d94-a73a-a883ff20f6c4" providerId="ADAL" clId="{04162EB3-F4B8-4EB4-A559-5EB99F0F0F60}" dt="2025-04-11T13:49:19.127" v="14" actId="1076"/>
          <ac:spMkLst>
            <pc:docMk/>
            <pc:sldMk cId="4081802763" sldId="337"/>
            <ac:spMk id="9" creationId="{C2E0004A-A384-0B4F-8F9D-9758FF0F3306}"/>
          </ac:spMkLst>
        </pc:spChg>
        <pc:picChg chg="mod">
          <ac:chgData name="Mikhaeil, Angelo" userId="b30482d9-30c8-4d94-a73a-a883ff20f6c4" providerId="ADAL" clId="{04162EB3-F4B8-4EB4-A559-5EB99F0F0F60}" dt="2025-04-11T13:49:19.127" v="14" actId="1076"/>
          <ac:picMkLst>
            <pc:docMk/>
            <pc:sldMk cId="4081802763" sldId="337"/>
            <ac:picMk id="2" creationId="{7CEF1F5F-E44E-D653-92F8-9B9FF9E8D187}"/>
          </ac:picMkLst>
        </pc:picChg>
        <pc:picChg chg="mod">
          <ac:chgData name="Mikhaeil, Angelo" userId="b30482d9-30c8-4d94-a73a-a883ff20f6c4" providerId="ADAL" clId="{04162EB3-F4B8-4EB4-A559-5EB99F0F0F60}" dt="2025-04-11T13:49:28.794" v="15" actId="1076"/>
          <ac:picMkLst>
            <pc:docMk/>
            <pc:sldMk cId="4081802763" sldId="337"/>
            <ac:picMk id="4" creationId="{3ADDB5F2-54DE-74D1-16E9-1942B30B869F}"/>
          </ac:picMkLst>
        </pc:picChg>
        <pc:picChg chg="mod">
          <ac:chgData name="Mikhaeil, Angelo" userId="b30482d9-30c8-4d94-a73a-a883ff20f6c4" providerId="ADAL" clId="{04162EB3-F4B8-4EB4-A559-5EB99F0F0F60}" dt="2025-04-11T13:49:31.068" v="22" actId="1038"/>
          <ac:picMkLst>
            <pc:docMk/>
            <pc:sldMk cId="4081802763" sldId="337"/>
            <ac:picMk id="5" creationId="{79531BF3-6660-0E4C-0F1A-880C6D46C056}"/>
          </ac:picMkLst>
        </pc:picChg>
        <pc:picChg chg="add del mod">
          <ac:chgData name="Mikhaeil, Angelo" userId="b30482d9-30c8-4d94-a73a-a883ff20f6c4" providerId="ADAL" clId="{04162EB3-F4B8-4EB4-A559-5EB99F0F0F60}" dt="2025-05-02T10:43:27.698" v="29" actId="478"/>
          <ac:picMkLst>
            <pc:docMk/>
            <pc:sldMk cId="4081802763" sldId="337"/>
            <ac:picMk id="6" creationId="{91152703-2CC1-67F2-A89E-9CB20E152B7B}"/>
          </ac:picMkLst>
        </pc:picChg>
      </pc:sldChg>
      <pc:sldChg chg="modSp mod">
        <pc:chgData name="Mikhaeil, Angelo" userId="b30482d9-30c8-4d94-a73a-a883ff20f6c4" providerId="ADAL" clId="{04162EB3-F4B8-4EB4-A559-5EB99F0F0F60}" dt="2025-05-02T12:01:59.535" v="83" actId="20577"/>
        <pc:sldMkLst>
          <pc:docMk/>
          <pc:sldMk cId="4157686094" sldId="340"/>
        </pc:sldMkLst>
        <pc:spChg chg="mod">
          <ac:chgData name="Mikhaeil, Angelo" userId="b30482d9-30c8-4d94-a73a-a883ff20f6c4" providerId="ADAL" clId="{04162EB3-F4B8-4EB4-A559-5EB99F0F0F60}" dt="2025-05-02T12:01:59.535" v="83" actId="20577"/>
          <ac:spMkLst>
            <pc:docMk/>
            <pc:sldMk cId="4157686094" sldId="340"/>
            <ac:spMk id="2" creationId="{E4ADA60C-9DF3-FB37-7A98-7F1F9E4307F4}"/>
          </ac:spMkLst>
        </pc:spChg>
      </pc:sldChg>
      <pc:sldChg chg="modSp mod modNotesTx">
        <pc:chgData name="Mikhaeil, Angelo" userId="b30482d9-30c8-4d94-a73a-a883ff20f6c4" providerId="ADAL" clId="{04162EB3-F4B8-4EB4-A559-5EB99F0F0F60}" dt="2025-04-11T13:44:03.069" v="9" actId="20577"/>
        <pc:sldMkLst>
          <pc:docMk/>
          <pc:sldMk cId="1130485954" sldId="341"/>
        </pc:sldMkLst>
        <pc:spChg chg="mod">
          <ac:chgData name="Mikhaeil, Angelo" userId="b30482d9-30c8-4d94-a73a-a883ff20f6c4" providerId="ADAL" clId="{04162EB3-F4B8-4EB4-A559-5EB99F0F0F60}" dt="2025-04-11T13:43:46.897" v="1" actId="20577"/>
          <ac:spMkLst>
            <pc:docMk/>
            <pc:sldMk cId="1130485954" sldId="341"/>
            <ac:spMk id="3" creationId="{F61E2DB7-24BC-05C8-5CC2-ABC8D5C8BEE5}"/>
          </ac:spMkLst>
        </pc:spChg>
        <pc:spChg chg="mod">
          <ac:chgData name="Mikhaeil, Angelo" userId="b30482d9-30c8-4d94-a73a-a883ff20f6c4" providerId="ADAL" clId="{04162EB3-F4B8-4EB4-A559-5EB99F0F0F60}" dt="2025-04-11T13:43:56.177" v="5" actId="20577"/>
          <ac:spMkLst>
            <pc:docMk/>
            <pc:sldMk cId="1130485954" sldId="341"/>
            <ac:spMk id="5" creationId="{17B261A2-04CD-4E76-283A-FD57457E9E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964BE3-B7EC-8748-AB20-3108C4AC86AE}" type="datetimeFigureOut">
              <a:rPr lang="en-US" smtClean="0"/>
              <a:t>5/2/2025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489701-E31A-A648-A64D-FF0469FB5229}" type="slidenum">
              <a:rPr lang="en-US" smtClean="0"/>
              <a:t>‹#›</a:t>
            </a:fld>
            <a:endParaRPr lang="en-US"/>
          </a:p>
        </p:txBody>
      </p:sp>
    </p:spTree>
    <p:extLst>
      <p:ext uri="{BB962C8B-B14F-4D97-AF65-F5344CB8AC3E}">
        <p14:creationId xmlns:p14="http://schemas.microsoft.com/office/powerpoint/2010/main" val="1180536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ixabay.com/users/ausbitbank-3272591/?utm_source=link-attribution&amp;utm_medium=referral&amp;utm_campaign=image&amp;utm_content=7305574"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7305574"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edium.com/@mythopia/the-cosmic-egg-of-world-mythology-f70855b1a7fe#:~:text=Finally%2C%20in%20Bantu%20Mythology%2C%20the,and%20dark%2C%20love%20and%20hate."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triplemoonpsychotherapy.com/archetypes-and-symbolism-myth-and-psyche/cosmic-egg-symbolism-dreamwork-and-meanings" TargetMode="External"/><Relationship Id="rId4" Type="http://schemas.openxmlformats.org/officeDocument/2006/relationships/hyperlink" Target="https://www.britannica.com/topic/cosmic-egg"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489701-E31A-A648-A64D-FF0469FB5229}" type="slidenum">
              <a:rPr lang="en-US" smtClean="0"/>
              <a:t>1</a:t>
            </a:fld>
            <a:endParaRPr lang="en-US"/>
          </a:p>
        </p:txBody>
      </p:sp>
    </p:spTree>
    <p:extLst>
      <p:ext uri="{BB962C8B-B14F-4D97-AF65-F5344CB8AC3E}">
        <p14:creationId xmlns:p14="http://schemas.microsoft.com/office/powerpoint/2010/main" val="1750490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notes:</a:t>
            </a:r>
          </a:p>
          <a:p>
            <a:pPr marL="171450" indent="-171450">
              <a:buFontTx/>
              <a:buChar char="-"/>
            </a:pPr>
            <a:r>
              <a:rPr lang="en-GB" baseline="0" dirty="0"/>
              <a:t>Put learners into pairs/ small groups and give them a selection of poems from </a:t>
            </a:r>
            <a:r>
              <a:rPr lang="en-GB" baseline="0" dirty="0" err="1"/>
              <a:t>Agard’s</a:t>
            </a:r>
            <a:r>
              <a:rPr lang="en-GB" baseline="0" dirty="0"/>
              <a:t> book ‘Laughter is an egg’ or copies of the book. </a:t>
            </a:r>
          </a:p>
          <a:p>
            <a:pPr marL="171450" indent="-171450">
              <a:buFontTx/>
              <a:buChar char="-"/>
            </a:pPr>
            <a:r>
              <a:rPr lang="en-GB" baseline="0" dirty="0"/>
              <a:t>Ask them to skim read through poems and see if they can find others that also refer to the context of the cosmic egg- many possibilities or the themes of nature, new life, happiness, the interconnectedness of the natural world, symbolism- eggs, or comedy. </a:t>
            </a:r>
          </a:p>
          <a:p>
            <a:pPr marL="171450" indent="-171450">
              <a:buFontTx/>
              <a:buChar char="-"/>
            </a:pPr>
            <a:r>
              <a:rPr lang="en-GB" baseline="0" dirty="0"/>
              <a:t>For stretch and </a:t>
            </a:r>
            <a:r>
              <a:rPr lang="en-GB" baseline="0"/>
              <a:t>challenge learners</a:t>
            </a:r>
            <a:r>
              <a:rPr lang="en-GB" baseline="0" dirty="0"/>
              <a:t>, suggest they identify their own theme and compare two poems of their choice linked to that theme. </a:t>
            </a:r>
          </a:p>
          <a:p>
            <a:pPr marL="171450" indent="-171450">
              <a:buFontTx/>
              <a:buChar char="-"/>
            </a:pPr>
            <a:r>
              <a:rPr lang="en-GB" baseline="0" dirty="0"/>
              <a:t>Set learners a time limit to complete the task, then have groups present their findings to the class. Probe learners to use full sentences </a:t>
            </a:r>
          </a:p>
          <a:p>
            <a:pPr marL="0" indent="0">
              <a:buFontTx/>
              <a:buNone/>
            </a:pPr>
            <a:r>
              <a:rPr lang="en-GB" baseline="0" dirty="0"/>
              <a:t>e.g. We believe that in poem X and Y </a:t>
            </a:r>
            <a:r>
              <a:rPr lang="en-GB" baseline="0" dirty="0" err="1"/>
              <a:t>Agard</a:t>
            </a:r>
            <a:r>
              <a:rPr lang="en-GB" baseline="0" dirty="0"/>
              <a:t> uses……. because/ which gives the effect of…./ causing the reader to …</a:t>
            </a:r>
            <a:endParaRPr lang="en-GB"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10</a:t>
            </a:fld>
            <a:endParaRPr lang="en-US"/>
          </a:p>
        </p:txBody>
      </p:sp>
    </p:spTree>
    <p:extLst>
      <p:ext uri="{BB962C8B-B14F-4D97-AF65-F5344CB8AC3E}">
        <p14:creationId xmlns:p14="http://schemas.microsoft.com/office/powerpoint/2010/main" val="3519145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notes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If</a:t>
            </a:r>
            <a:r>
              <a:rPr lang="en-US" baseline="0" dirty="0"/>
              <a:t> you have time, c</a:t>
            </a:r>
            <a:r>
              <a:rPr lang="en-US" dirty="0"/>
              <a:t>lick</a:t>
            </a:r>
            <a:r>
              <a:rPr lang="en-US" baseline="0" dirty="0"/>
              <a:t> on the image to pl</a:t>
            </a:r>
            <a:r>
              <a:rPr lang="en-US" dirty="0"/>
              <a:t>ay the Ancient</a:t>
            </a:r>
            <a:r>
              <a:rPr lang="en-US" baseline="0" dirty="0"/>
              <a:t> Chinese creation story of the cosmic egg. </a:t>
            </a:r>
            <a:r>
              <a:rPr lang="en-GB" dirty="0"/>
              <a:t>https://safeshare.tv/x/ss678f94f093f67 </a:t>
            </a:r>
            <a:r>
              <a:rPr lang="en-GB" baseline="0" dirty="0"/>
              <a:t>(YouTube link: https://www.youtube.com/watch?v=gOt08BEUSRI 0.00- 3.24)</a:t>
            </a:r>
            <a:endParaRPr lang="en-US" baseline="0"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11</a:t>
            </a:fld>
            <a:endParaRPr lang="en-US"/>
          </a:p>
        </p:txBody>
      </p:sp>
    </p:spTree>
    <p:extLst>
      <p:ext uri="{BB962C8B-B14F-4D97-AF65-F5344CB8AC3E}">
        <p14:creationId xmlns:p14="http://schemas.microsoft.com/office/powerpoint/2010/main" val="3854761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Activity</a:t>
            </a:r>
            <a:r>
              <a:rPr lang="en-GB" baseline="0" dirty="0"/>
              <a:t> Notes:</a:t>
            </a:r>
          </a:p>
          <a:p>
            <a:pPr marL="171450" indent="-171450">
              <a:buFontTx/>
              <a:buChar char="-"/>
            </a:pPr>
            <a:r>
              <a:rPr lang="en-GB" baseline="0" dirty="0"/>
              <a:t>Let the learners laugh at the image. Ask why they are laughing? (likely to say it is funny) Ask what else is funny and makes us laugh? (Jokes) Why do we tell jokes? (to entertain). </a:t>
            </a:r>
          </a:p>
          <a:p>
            <a:pPr marL="171450" indent="-171450">
              <a:buFontTx/>
              <a:buChar char="-"/>
            </a:pPr>
            <a:r>
              <a:rPr lang="en-GB" baseline="0" dirty="0"/>
              <a:t>Where do jokes come from originally? Take responses and then ask where did jokes come from before that? Generate a discussion as to where jokes originally came from?</a:t>
            </a:r>
          </a:p>
          <a:p>
            <a:endParaRPr lang="en-US" dirty="0"/>
          </a:p>
        </p:txBody>
      </p:sp>
      <p:sp>
        <p:nvSpPr>
          <p:cNvPr id="4" name="Slide Number Placeholder 3"/>
          <p:cNvSpPr>
            <a:spLocks noGrp="1"/>
          </p:cNvSpPr>
          <p:nvPr>
            <p:ph type="sldNum" sz="quarter" idx="5"/>
          </p:nvPr>
        </p:nvSpPr>
        <p:spPr/>
        <p:txBody>
          <a:bodyPr/>
          <a:lstStyle/>
          <a:p>
            <a:fld id="{42489701-E31A-A648-A64D-FF0469FB5229}" type="slidenum">
              <a:rPr lang="en-US" smtClean="0"/>
              <a:t>2</a:t>
            </a:fld>
            <a:endParaRPr lang="en-US"/>
          </a:p>
        </p:txBody>
      </p:sp>
    </p:spTree>
    <p:extLst>
      <p:ext uri="{BB962C8B-B14F-4D97-AF65-F5344CB8AC3E}">
        <p14:creationId xmlns:p14="http://schemas.microsoft.com/office/powerpoint/2010/main" val="366616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notes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Click</a:t>
            </a:r>
            <a:r>
              <a:rPr lang="en-US" baseline="0" dirty="0"/>
              <a:t> on the image to pl</a:t>
            </a:r>
            <a:r>
              <a:rPr lang="en-US" dirty="0"/>
              <a:t>ay the short clip and let learners</a:t>
            </a:r>
            <a:r>
              <a:rPr lang="en-US" baseline="0" dirty="0"/>
              <a:t> listen and read along. </a:t>
            </a:r>
            <a:r>
              <a:rPr lang="en-GB" dirty="0"/>
              <a:t>https://safeshare.tv/x/yW2PVq8_oWs</a:t>
            </a:r>
            <a:r>
              <a:rPr lang="en-GB" baseline="0" dirty="0"/>
              <a:t> (YouTube link: https://www.youtube.com/watch?v=yW2PVq8_oWs 0.37- 1.44)</a:t>
            </a:r>
            <a:endParaRPr lang="en-US" baseline="0" dirty="0"/>
          </a:p>
          <a:p>
            <a:pPr marL="171450" indent="-171450">
              <a:buFontTx/>
              <a:buChar char="-"/>
            </a:pPr>
            <a:r>
              <a:rPr lang="en-US" baseline="0" dirty="0"/>
              <a:t>Then in pairs they discuss what they thought of the poem and what they noticed.</a:t>
            </a:r>
          </a:p>
          <a:p>
            <a:pPr marL="171450" indent="-171450">
              <a:buFontTx/>
              <a:buChar char="-"/>
            </a:pPr>
            <a:r>
              <a:rPr lang="en-US" baseline="0" dirty="0"/>
              <a:t>Highlight that </a:t>
            </a:r>
            <a:r>
              <a:rPr lang="en-US" baseline="0" dirty="0" err="1"/>
              <a:t>Agard</a:t>
            </a:r>
            <a:r>
              <a:rPr lang="en-US" baseline="0" dirty="0"/>
              <a:t> is British Guyanese (born in Guyana) and performs his poetry in a Caribbean accent. </a:t>
            </a:r>
          </a:p>
          <a:p>
            <a:pPr marL="171450" indent="-171450">
              <a:buFontTx/>
              <a:buChar char="-"/>
            </a:pPr>
            <a:r>
              <a:rPr lang="en-US" baseline="0" dirty="0"/>
              <a:t>Do learners know of any other poets that did this? (Benjamin Zephaniah Valerie Bloom, Grace Nicholls for example). Why do they think this was important to the poets? (showcases their identity/ their heritage/ their personality as part of their poetry). This is called ‘dialect poetry’. </a:t>
            </a:r>
          </a:p>
          <a:p>
            <a:endParaRPr lang="en-US" dirty="0"/>
          </a:p>
        </p:txBody>
      </p:sp>
      <p:sp>
        <p:nvSpPr>
          <p:cNvPr id="4" name="Slide Number Placeholder 3"/>
          <p:cNvSpPr>
            <a:spLocks noGrp="1"/>
          </p:cNvSpPr>
          <p:nvPr>
            <p:ph type="sldNum" sz="quarter" idx="5"/>
          </p:nvPr>
        </p:nvSpPr>
        <p:spPr/>
        <p:txBody>
          <a:bodyPr/>
          <a:lstStyle/>
          <a:p>
            <a:fld id="{42489701-E31A-A648-A64D-FF0469FB5229}" type="slidenum">
              <a:rPr lang="en-US" smtClean="0"/>
              <a:t>3</a:t>
            </a:fld>
            <a:endParaRPr lang="en-US"/>
          </a:p>
        </p:txBody>
      </p:sp>
    </p:spTree>
    <p:extLst>
      <p:ext uri="{BB962C8B-B14F-4D97-AF65-F5344CB8AC3E}">
        <p14:creationId xmlns:p14="http://schemas.microsoft.com/office/powerpoint/2010/main" val="2275419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notes:</a:t>
            </a:r>
          </a:p>
          <a:p>
            <a:pPr marL="171450" indent="-171450">
              <a:buFontTx/>
              <a:buChar char="-"/>
            </a:pPr>
            <a:r>
              <a:rPr lang="en-GB" baseline="0" dirty="0"/>
              <a:t>Recap different poetic techniques/ figurative speech. (Click for answers). </a:t>
            </a:r>
          </a:p>
          <a:p>
            <a:pPr marL="171450" indent="-171450">
              <a:buFontTx/>
              <a:buChar char="-"/>
            </a:pPr>
            <a:r>
              <a:rPr lang="en-GB" baseline="0" dirty="0"/>
              <a:t>Feedback and check understanding. </a:t>
            </a:r>
            <a:endParaRPr lang="en-US"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4</a:t>
            </a:fld>
            <a:endParaRPr lang="en-US"/>
          </a:p>
        </p:txBody>
      </p:sp>
    </p:spTree>
    <p:extLst>
      <p:ext uri="{BB962C8B-B14F-4D97-AF65-F5344CB8AC3E}">
        <p14:creationId xmlns:p14="http://schemas.microsoft.com/office/powerpoint/2010/main" val="2593254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Activity notes</a:t>
            </a:r>
          </a:p>
          <a:p>
            <a:r>
              <a:rPr lang="en-US" b="1" baseline="0" dirty="0"/>
              <a:t>- </a:t>
            </a:r>
            <a:r>
              <a:rPr lang="en-US" b="0" baseline="0" dirty="0"/>
              <a:t>Learners </a:t>
            </a:r>
            <a:r>
              <a:rPr lang="en-US" baseline="0" dirty="0"/>
              <a:t>work in pairs/ small groups to read the poem and answer the following comprehension questions:</a:t>
            </a:r>
          </a:p>
          <a:p>
            <a:pPr marL="0" indent="0">
              <a:buFontTx/>
              <a:buNone/>
            </a:pPr>
            <a:r>
              <a:rPr lang="en-US" baseline="0" dirty="0"/>
              <a:t>Where does the small joke live? (middle of nowhere) Why do you think this is significant? (It is not heard)</a:t>
            </a:r>
          </a:p>
          <a:p>
            <a:pPr marL="0" indent="0">
              <a:buFontTx/>
              <a:buNone/>
            </a:pPr>
            <a:r>
              <a:rPr lang="en-US" baseline="0" dirty="0"/>
              <a:t>How was the small joke heard eventually? (the birds spread the joke to the trees and it travelled across the world through nature). </a:t>
            </a:r>
          </a:p>
          <a:p>
            <a:pPr marL="0" indent="0">
              <a:buFontTx/>
              <a:buNone/>
            </a:pPr>
            <a:r>
              <a:rPr lang="en-US" baseline="0" dirty="0"/>
              <a:t>What figurative language (poetic tools) does John </a:t>
            </a:r>
            <a:r>
              <a:rPr lang="en-US" baseline="0" dirty="0" err="1"/>
              <a:t>Agard</a:t>
            </a:r>
            <a:r>
              <a:rPr lang="en-US" baseline="0" dirty="0"/>
              <a:t> use? (personification of the small joke- also metaphor, personification of nature, repetition- creates rhythm in stanza 5, imagery of the natural world). </a:t>
            </a:r>
          </a:p>
          <a:p>
            <a:pPr marL="171450" indent="-171450">
              <a:buFontTx/>
              <a:buChar char="-"/>
            </a:pPr>
            <a:r>
              <a:rPr lang="en-US" baseline="0" dirty="0"/>
              <a:t>Take f</a:t>
            </a:r>
            <a:r>
              <a:rPr lang="en-US" dirty="0"/>
              <a:t>eedback of</a:t>
            </a:r>
            <a:r>
              <a:rPr lang="en-US" baseline="0" dirty="0"/>
              <a:t> ideas. Go back to the initial question- where does a joke begin? </a:t>
            </a:r>
            <a:endParaRPr lang="en-US"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5</a:t>
            </a:fld>
            <a:endParaRPr lang="en-US"/>
          </a:p>
        </p:txBody>
      </p:sp>
    </p:spTree>
    <p:extLst>
      <p:ext uri="{BB962C8B-B14F-4D97-AF65-F5344CB8AC3E}">
        <p14:creationId xmlns:p14="http://schemas.microsoft.com/office/powerpoint/2010/main" val="1228862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Image by </a:t>
            </a:r>
            <a:r>
              <a:rPr lang="en-US" sz="1200" b="0" i="0" u="sng" kern="1200" dirty="0" err="1">
                <a:solidFill>
                  <a:schemeClr val="tx1"/>
                </a:solidFill>
                <a:effectLst/>
                <a:latin typeface="+mn-lt"/>
                <a:ea typeface="+mn-ea"/>
                <a:cs typeface="+mn-cs"/>
                <a:hlinkClick r:id="rId3"/>
              </a:rPr>
              <a:t>ausbitbank</a:t>
            </a:r>
            <a:r>
              <a:rPr lang="en-US" sz="1200" b="0" i="0" kern="1200" dirty="0">
                <a:solidFill>
                  <a:schemeClr val="tx1"/>
                </a:solidFill>
                <a:effectLst/>
                <a:latin typeface="+mn-lt"/>
                <a:ea typeface="+mn-ea"/>
                <a:cs typeface="+mn-cs"/>
              </a:rPr>
              <a:t> from </a:t>
            </a:r>
            <a:r>
              <a:rPr lang="en-US" sz="1200" b="0" i="0" u="sng" kern="1200" dirty="0" err="1">
                <a:solidFill>
                  <a:schemeClr val="tx1"/>
                </a:solidFill>
                <a:effectLst/>
                <a:latin typeface="+mn-lt"/>
                <a:ea typeface="+mn-ea"/>
                <a:cs typeface="+mn-cs"/>
                <a:hlinkClick r:id="rId4"/>
              </a:rPr>
              <a:t>Pixabay</a:t>
            </a:r>
            <a:endParaRPr lang="en-US" sz="1200" b="0" i="0" u="sng" kern="1200" dirty="0">
              <a:solidFill>
                <a:schemeClr val="tx1"/>
              </a:solidFill>
              <a:effectLst/>
              <a:latin typeface="+mn-lt"/>
              <a:ea typeface="+mn-ea"/>
              <a:cs typeface="+mn-cs"/>
            </a:endParaRPr>
          </a:p>
          <a:p>
            <a:r>
              <a:rPr lang="en-US" sz="1200" b="1" i="0" u="none" kern="1200" dirty="0">
                <a:solidFill>
                  <a:schemeClr val="tx1"/>
                </a:solidFill>
                <a:effectLst/>
                <a:latin typeface="+mn-lt"/>
                <a:ea typeface="+mn-ea"/>
                <a:cs typeface="+mn-cs"/>
              </a:rPr>
              <a:t>Activity Notes:</a:t>
            </a:r>
          </a:p>
          <a:p>
            <a:pPr marL="171450" indent="-171450">
              <a:buFontTx/>
              <a:buChar char="-"/>
            </a:pPr>
            <a:r>
              <a:rPr lang="en-US" sz="1200" b="0" i="0" u="none" kern="1200" dirty="0">
                <a:solidFill>
                  <a:schemeClr val="tx1"/>
                </a:solidFill>
                <a:effectLst/>
                <a:latin typeface="+mn-lt"/>
                <a:ea typeface="+mn-ea"/>
                <a:cs typeface="+mn-cs"/>
              </a:rPr>
              <a:t>Read the questions and ask learners</a:t>
            </a:r>
            <a:r>
              <a:rPr lang="en-US" sz="1200" b="0" i="0" u="none" kern="1200" baseline="0" dirty="0">
                <a:solidFill>
                  <a:schemeClr val="tx1"/>
                </a:solidFill>
                <a:effectLst/>
                <a:latin typeface="+mn-lt"/>
                <a:ea typeface="+mn-ea"/>
                <a:cs typeface="+mn-cs"/>
              </a:rPr>
              <a:t> to think to themselves about these philosophical questions, which often have multiple answers, and humans have sought answers to over the centuries. </a:t>
            </a:r>
          </a:p>
          <a:p>
            <a:pPr marL="171450" indent="-171450">
              <a:buFontTx/>
              <a:buChar char="-"/>
            </a:pPr>
            <a:r>
              <a:rPr lang="en-US" sz="1200" b="0" i="0" u="none" kern="1200" baseline="0" dirty="0">
                <a:solidFill>
                  <a:schemeClr val="tx1"/>
                </a:solidFill>
                <a:effectLst/>
                <a:latin typeface="+mn-lt"/>
                <a:ea typeface="+mn-ea"/>
                <a:cs typeface="+mn-cs"/>
              </a:rPr>
              <a:t>Learners can note ideas down on a whiteboard. </a:t>
            </a:r>
          </a:p>
          <a:p>
            <a:pPr marL="0" indent="0">
              <a:buFontTx/>
              <a:buNone/>
            </a:pPr>
            <a:endParaRPr lang="en-US" baseline="0" dirty="0"/>
          </a:p>
          <a:p>
            <a:pPr marL="0" indent="0">
              <a:buFontTx/>
              <a:buNone/>
            </a:pPr>
            <a:endParaRPr lang="en-US"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6</a:t>
            </a:fld>
            <a:endParaRPr lang="en-US"/>
          </a:p>
        </p:txBody>
      </p:sp>
    </p:spTree>
    <p:extLst>
      <p:ext uri="{BB962C8B-B14F-4D97-AF65-F5344CB8AC3E}">
        <p14:creationId xmlns:p14="http://schemas.microsoft.com/office/powerpoint/2010/main" val="331115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t>Images: </a:t>
            </a:r>
            <a:r>
              <a:rPr lang="en-GB" b="0" i="1" dirty="0" err="1"/>
              <a:t>Pixabay</a:t>
            </a:r>
            <a:endParaRPr lang="en-GB" b="0" i="1" dirty="0"/>
          </a:p>
          <a:p>
            <a:r>
              <a:rPr lang="en-GB" b="1" dirty="0"/>
              <a:t>Activity notes:</a:t>
            </a:r>
          </a:p>
          <a:p>
            <a:pPr marL="171450" indent="-171450">
              <a:buFontTx/>
              <a:buChar char="-"/>
            </a:pPr>
            <a:r>
              <a:rPr lang="en-GB" baseline="0" dirty="0"/>
              <a:t>Show learners images of an egg used in different contexts: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1200" dirty="0">
                <a:solidFill>
                  <a:schemeClr val="tx1"/>
                </a:solidFill>
                <a:effectLst/>
                <a:latin typeface="+mn-lt"/>
                <a:ea typeface="+mn-ea"/>
                <a:cs typeface="+mn-cs"/>
              </a:rPr>
              <a:t>Where have they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seen eggs used as a symbol? (e.g. new life in spring/Easter- Christianity- Jesus’ rebirth/</a:t>
            </a:r>
            <a:r>
              <a:rPr lang="en-GB" sz="1200" kern="1200" baseline="0" dirty="0">
                <a:solidFill>
                  <a:schemeClr val="tx1"/>
                </a:solidFill>
                <a:effectLst/>
                <a:latin typeface="+mn-lt"/>
                <a:ea typeface="+mn-ea"/>
                <a:cs typeface="+mn-cs"/>
              </a:rPr>
              <a:t> yolk of the Earth/ symbol of the Earth/ fertility/ magical golden eggs in fairy tales like Jack and the Beanstalk.)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1" kern="1200" baseline="0" dirty="0">
                <a:solidFill>
                  <a:schemeClr val="tx1"/>
                </a:solidFill>
                <a:effectLst/>
                <a:latin typeface="+mn-lt"/>
                <a:ea typeface="+mn-ea"/>
                <a:cs typeface="+mn-cs"/>
              </a:rPr>
              <a:t>Probe the connection between the natural world, the symbolism of the egg and a small joke/laughter used in place of the egg- ‘Laughter is an egg’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1200" baseline="0" dirty="0">
                <a:solidFill>
                  <a:schemeClr val="tx1"/>
                </a:solidFill>
                <a:effectLst/>
                <a:latin typeface="+mn-lt"/>
                <a:ea typeface="+mn-ea"/>
                <a:cs typeface="+mn-cs"/>
              </a:rPr>
              <a:t>Learners write their ideas on their worksheet. </a:t>
            </a:r>
            <a:endParaRPr lang="en-GB"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7</a:t>
            </a:fld>
            <a:endParaRPr lang="en-US"/>
          </a:p>
        </p:txBody>
      </p:sp>
    </p:spTree>
    <p:extLst>
      <p:ext uri="{BB962C8B-B14F-4D97-AF65-F5344CB8AC3E}">
        <p14:creationId xmlns:p14="http://schemas.microsoft.com/office/powerpoint/2010/main" val="4076526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notes:</a:t>
            </a:r>
          </a:p>
          <a:p>
            <a:pPr marL="171450" indent="-171450">
              <a:buFontTx/>
              <a:buChar char="-"/>
            </a:pPr>
            <a:r>
              <a:rPr lang="en-GB" baseline="0" dirty="0"/>
              <a:t>Read the information about ancient mythology of the Cosmic Egg as a class. </a:t>
            </a:r>
          </a:p>
          <a:p>
            <a:pPr marL="171450" indent="-171450">
              <a:buFontTx/>
              <a:buChar char="-"/>
            </a:pPr>
            <a:r>
              <a:rPr lang="en-GB" baseline="0" dirty="0"/>
              <a:t>Discuss how this could relate to the poem, either in groups and feedback ,or as a whole class discussion. </a:t>
            </a:r>
          </a:p>
          <a:p>
            <a:pPr marL="171450" indent="-171450">
              <a:buFontTx/>
              <a:buChar char="-"/>
            </a:pPr>
            <a:endParaRPr lang="en-GB" baseline="0" dirty="0"/>
          </a:p>
          <a:p>
            <a:r>
              <a:rPr lang="en-GB" sz="1200" i="0" u="sng" kern="1200" dirty="0">
                <a:solidFill>
                  <a:schemeClr val="tx1"/>
                </a:solidFill>
                <a:effectLst/>
                <a:latin typeface="+mn-lt"/>
                <a:ea typeface="+mn-ea"/>
                <a:cs typeface="+mn-cs"/>
              </a:rPr>
              <a:t>Information</a:t>
            </a:r>
            <a:r>
              <a:rPr lang="en-GB" sz="1200" i="0" u="sng" kern="1200" baseline="0" dirty="0">
                <a:solidFill>
                  <a:schemeClr val="tx1"/>
                </a:solidFill>
                <a:effectLst/>
                <a:latin typeface="+mn-lt"/>
                <a:ea typeface="+mn-ea"/>
                <a:cs typeface="+mn-cs"/>
              </a:rPr>
              <a:t> </a:t>
            </a:r>
            <a:r>
              <a:rPr lang="en-GB" sz="1200" i="0" u="sng" kern="1200" dirty="0">
                <a:solidFill>
                  <a:schemeClr val="tx1"/>
                </a:solidFill>
                <a:effectLst/>
                <a:latin typeface="+mn-lt"/>
                <a:ea typeface="+mn-ea"/>
                <a:cs typeface="+mn-cs"/>
              </a:rPr>
              <a:t>Sources: </a:t>
            </a:r>
            <a:endParaRPr lang="en-GB" sz="1200" i="0" kern="1200" dirty="0">
              <a:solidFill>
                <a:schemeClr val="tx1"/>
              </a:solidFill>
              <a:effectLst/>
              <a:latin typeface="+mn-lt"/>
              <a:ea typeface="+mn-ea"/>
              <a:cs typeface="+mn-cs"/>
            </a:endParaRPr>
          </a:p>
          <a:p>
            <a:pPr lvl="0"/>
            <a:r>
              <a:rPr lang="en-GB" sz="1200" u="sng" kern="1200" dirty="0">
                <a:solidFill>
                  <a:schemeClr val="tx1"/>
                </a:solidFill>
                <a:effectLst/>
                <a:latin typeface="+mn-lt"/>
                <a:ea typeface="+mn-ea"/>
                <a:cs typeface="+mn-cs"/>
                <a:hlinkClick r:id="rId3"/>
              </a:rPr>
              <a:t>Medium – The Cosmic Egg of the World</a:t>
            </a:r>
            <a:r>
              <a:rPr lang="en-GB" sz="1200" kern="1200" dirty="0">
                <a:solidFill>
                  <a:schemeClr val="tx1"/>
                </a:solidFill>
                <a:effectLst/>
                <a:latin typeface="+mn-lt"/>
                <a:ea typeface="+mn-ea"/>
                <a:cs typeface="+mn-cs"/>
              </a:rPr>
              <a:t> - https://medium.com/@mythopia/the-cosmic-egg-of-world-mythology-f70855b1a7fe </a:t>
            </a:r>
          </a:p>
          <a:p>
            <a:pPr lvl="0"/>
            <a:r>
              <a:rPr lang="en-GB" sz="1200" u="sng" kern="1200" dirty="0">
                <a:solidFill>
                  <a:schemeClr val="tx1"/>
                </a:solidFill>
                <a:effectLst/>
                <a:latin typeface="+mn-lt"/>
                <a:ea typeface="+mn-ea"/>
                <a:cs typeface="+mn-cs"/>
                <a:hlinkClick r:id="rId4"/>
              </a:rPr>
              <a:t>Britannica- Cosmic Egg</a:t>
            </a:r>
            <a:r>
              <a:rPr lang="en-GB" sz="1200" u="sng" kern="1200" dirty="0">
                <a:solidFill>
                  <a:schemeClr val="tx1"/>
                </a:solidFill>
                <a:effectLst/>
                <a:latin typeface="+mn-lt"/>
                <a:ea typeface="+mn-ea"/>
                <a:cs typeface="+mn-cs"/>
              </a:rPr>
              <a:t> - </a:t>
            </a:r>
            <a:r>
              <a:rPr lang="en-GB" sz="1200" u="none" kern="1200" dirty="0">
                <a:solidFill>
                  <a:schemeClr val="tx1"/>
                </a:solidFill>
                <a:effectLst/>
                <a:latin typeface="+mn-lt"/>
                <a:ea typeface="+mn-ea"/>
                <a:cs typeface="+mn-cs"/>
              </a:rPr>
              <a:t>https://www.britannica.com/topic/cosmic-egg</a:t>
            </a:r>
          </a:p>
          <a:p>
            <a:pPr lvl="0"/>
            <a:r>
              <a:rPr lang="en-GB" sz="1200" u="sng" kern="1200" dirty="0">
                <a:solidFill>
                  <a:schemeClr val="tx1"/>
                </a:solidFill>
                <a:effectLst/>
                <a:latin typeface="+mn-lt"/>
                <a:ea typeface="+mn-ea"/>
                <a:cs typeface="+mn-cs"/>
                <a:hlinkClick r:id="rId5"/>
              </a:rPr>
              <a:t>Triple Moon Psychotherapy- Cosmic Egg Symbolism</a:t>
            </a:r>
            <a:r>
              <a:rPr lang="en-GB" sz="1200" kern="1200" dirty="0">
                <a:solidFill>
                  <a:schemeClr val="tx1"/>
                </a:solidFill>
                <a:effectLst/>
                <a:latin typeface="+mn-lt"/>
                <a:ea typeface="+mn-ea"/>
                <a:cs typeface="+mn-cs"/>
              </a:rPr>
              <a:t> - https://www.triplemoonpsychotherapy.com/archetypes-and-symbolism-myth-and-psyche/cosmic-egg-symbolism-dreamwork-and-meanings </a:t>
            </a:r>
          </a:p>
          <a:p>
            <a:pPr marL="171450" indent="-171450">
              <a:buFontTx/>
              <a:buChar char="-"/>
            </a:pPr>
            <a:endParaRPr lang="en-GB"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8</a:t>
            </a:fld>
            <a:endParaRPr lang="en-US"/>
          </a:p>
        </p:txBody>
      </p:sp>
    </p:spTree>
    <p:extLst>
      <p:ext uri="{BB962C8B-B14F-4D97-AF65-F5344CB8AC3E}">
        <p14:creationId xmlns:p14="http://schemas.microsoft.com/office/powerpoint/2010/main" val="4194922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Activity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Can learners make the link between an egg and laughter? </a:t>
            </a:r>
            <a:r>
              <a:rPr lang="en-GB" baseline="0" dirty="0" err="1"/>
              <a:t>Agard</a:t>
            </a:r>
            <a:r>
              <a:rPr lang="en-GB" baseline="0" dirty="0"/>
              <a:t> uses laughter as a metaphor for the egg, hence the title ‘Laughter is an egg’- as well as being funny/ an entertaining idea for children’s poetry, laughter has many possibilities, like the symbol of the egg/ the Cosmic Egg, and is something that has fascinated and puzzled people for centuries. </a:t>
            </a:r>
            <a:endParaRPr lang="en-GB" dirty="0"/>
          </a:p>
          <a:p>
            <a:endParaRPr lang="en-GB" dirty="0"/>
          </a:p>
        </p:txBody>
      </p:sp>
      <p:sp>
        <p:nvSpPr>
          <p:cNvPr id="4" name="Slide Number Placeholder 3"/>
          <p:cNvSpPr>
            <a:spLocks noGrp="1"/>
          </p:cNvSpPr>
          <p:nvPr>
            <p:ph type="sldNum" sz="quarter" idx="5"/>
          </p:nvPr>
        </p:nvSpPr>
        <p:spPr/>
        <p:txBody>
          <a:bodyPr/>
          <a:lstStyle/>
          <a:p>
            <a:fld id="{42489701-E31A-A648-A64D-FF0469FB5229}" type="slidenum">
              <a:rPr lang="en-US" smtClean="0"/>
              <a:t>9</a:t>
            </a:fld>
            <a:endParaRPr lang="en-US"/>
          </a:p>
        </p:txBody>
      </p:sp>
    </p:spTree>
    <p:extLst>
      <p:ext uri="{BB962C8B-B14F-4D97-AF65-F5344CB8AC3E}">
        <p14:creationId xmlns:p14="http://schemas.microsoft.com/office/powerpoint/2010/main" val="657401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4338F-317D-0F4D-AD3C-DD9EFA98DB8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EE09339-81FC-A445-8614-CD67B29DA3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7A2CB8D-6118-4847-B0E8-332D80A0F9B1}"/>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1F5D06C4-9BE0-804B-9512-93487EABD9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356EEA-9D6D-9C41-8B4D-7A40BB36EDD9}"/>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4197772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6D4E7-14DE-9249-AD3A-E86207C60AF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D2D4025-54BC-CF45-8AF5-293011CA5B9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37C433-69E0-F749-B138-7FE17AF41BC6}"/>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75C39A0C-946C-0C48-930B-CA2C96B73D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F5ACE1-964A-7644-945C-79466DD153C7}"/>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2593780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48666D-DEC5-D841-92CA-3E7CF34496F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88755F7-EEBB-2841-AAB0-6B0D4E0E1EB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12889E-D212-6E47-AEE7-DF255248C438}"/>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9449C8E0-8409-EE44-8CAE-26575E927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50F631-5567-D542-86E1-CB8B576921A7}"/>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18994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0E2B3-381E-9949-880F-F56D9D4FF2B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9C559B9-FA1B-AB49-95F4-24CE55E941E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FD2D5A8-B419-5E42-A762-983BA4601A8A}"/>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3D8A4919-B063-AD44-B32C-8419F1FFC1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70CE6-0B58-9240-955B-E64EF86AE705}"/>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1004677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41DEF-7361-864C-8E5D-7689E5EE38C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C1C2417-0523-EB49-934D-DDC104849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B22E9C4-D5B5-2846-838E-42A7078233BF}"/>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9FDF6CEA-8AB1-A847-8177-A7C122423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D352C1-2F40-E942-B388-D56A7F520B38}"/>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3662852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14A4B-5FE7-A84B-9F55-6BD5D81B7E4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E1D5063-885F-7543-8244-A08E3D6164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7DF2D02-CDDF-7D44-8B82-580973A226F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861CC5D-E004-3441-9AE7-4CEE601A9009}"/>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6" name="Footer Placeholder 5">
            <a:extLst>
              <a:ext uri="{FF2B5EF4-FFF2-40B4-BE49-F238E27FC236}">
                <a16:creationId xmlns:a16="http://schemas.microsoft.com/office/drawing/2014/main" id="{4DC1C91C-6C40-494D-B0C7-BFA93A72D3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D52F6D-BC02-DA41-ADE3-90EBD9166909}"/>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1346221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A6F4D-330A-0A46-A712-3186B15CB40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4CD9F6-6ED9-EB49-A672-A0B1E16067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189550A-81DE-654B-8306-7130E6952EA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1E2E64C-49E1-7945-AE01-72EE1F249F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CB5134A-A08A-D74E-87E8-33E192F8428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727BDD3-141D-E746-AADE-B76F856D11C3}"/>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8" name="Footer Placeholder 7">
            <a:extLst>
              <a:ext uri="{FF2B5EF4-FFF2-40B4-BE49-F238E27FC236}">
                <a16:creationId xmlns:a16="http://schemas.microsoft.com/office/drawing/2014/main" id="{E9CE5C10-2841-8E49-8DF3-AA68011E50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FE6189C-11F4-7F4B-9D00-66CCE9F064B5}"/>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912259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6C1E0-2711-9B44-BA6A-B05FA9D6BF6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B7AE568-B9F0-0947-A80D-720AC3E6CC30}"/>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4" name="Footer Placeholder 3">
            <a:extLst>
              <a:ext uri="{FF2B5EF4-FFF2-40B4-BE49-F238E27FC236}">
                <a16:creationId xmlns:a16="http://schemas.microsoft.com/office/drawing/2014/main" id="{EE86E7E5-05A4-2F41-ABF5-365CB2FE6D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8F3DC1-B853-4042-BBE0-59BC4F7DDCDE}"/>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785545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9B6F7D-FCBC-5E44-BEFC-492D607524E5}"/>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3" name="Footer Placeholder 2">
            <a:extLst>
              <a:ext uri="{FF2B5EF4-FFF2-40B4-BE49-F238E27FC236}">
                <a16:creationId xmlns:a16="http://schemas.microsoft.com/office/drawing/2014/main" id="{1EC2E77E-6EF4-7E44-89AC-8A7358DC54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307D74-BD20-FD43-977F-40F7C0B68817}"/>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3361711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BD4FB-56ED-894B-A9AE-33E861F855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3C0E9CA-148B-434F-8D6C-3B296AF7A1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08D4DEF-F41B-AA46-9D39-48F37DDBF7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4C4CC12-CE58-744E-91C0-CBA7BBCE979B}"/>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6" name="Footer Placeholder 5">
            <a:extLst>
              <a:ext uri="{FF2B5EF4-FFF2-40B4-BE49-F238E27FC236}">
                <a16:creationId xmlns:a16="http://schemas.microsoft.com/office/drawing/2014/main" id="{3AF395D8-5ADA-6340-8F6D-88FD598A78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E5AFE5-C477-3B4D-9FC0-80345E55F8E9}"/>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508094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B1367-F7AF-9B44-AC75-E665CB69AA8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7F9EA15-8534-9542-AFB3-92256B6A8E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ABF689-1BE2-8141-B58E-BD72282C27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251969D-8439-224B-9FFA-21CA7EB3F2C9}"/>
              </a:ext>
            </a:extLst>
          </p:cNvPr>
          <p:cNvSpPr>
            <a:spLocks noGrp="1"/>
          </p:cNvSpPr>
          <p:nvPr>
            <p:ph type="dt" sz="half" idx="10"/>
          </p:nvPr>
        </p:nvSpPr>
        <p:spPr/>
        <p:txBody>
          <a:bodyPr/>
          <a:lstStyle/>
          <a:p>
            <a:fld id="{CECD9C62-8F2F-3440-99D4-38D2D907A8CB}" type="datetimeFigureOut">
              <a:rPr lang="en-US" smtClean="0"/>
              <a:t>5/2/2025</a:t>
            </a:fld>
            <a:endParaRPr lang="en-US"/>
          </a:p>
        </p:txBody>
      </p:sp>
      <p:sp>
        <p:nvSpPr>
          <p:cNvPr id="6" name="Footer Placeholder 5">
            <a:extLst>
              <a:ext uri="{FF2B5EF4-FFF2-40B4-BE49-F238E27FC236}">
                <a16:creationId xmlns:a16="http://schemas.microsoft.com/office/drawing/2014/main" id="{4CB9ACC8-4481-904E-9437-1431E4D9E3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48CD2D-359C-6A4C-9969-92D793E22563}"/>
              </a:ext>
            </a:extLst>
          </p:cNvPr>
          <p:cNvSpPr>
            <a:spLocks noGrp="1"/>
          </p:cNvSpPr>
          <p:nvPr>
            <p:ph type="sldNum" sz="quarter" idx="12"/>
          </p:nvPr>
        </p:nvSpPr>
        <p:spPr/>
        <p:txBody>
          <a:bodyPr/>
          <a:lstStyle/>
          <a:p>
            <a:fld id="{57E0B5ED-D4D3-0044-A3DF-D82C4DBB0097}" type="slidenum">
              <a:rPr lang="en-US" smtClean="0"/>
              <a:t>‹#›</a:t>
            </a:fld>
            <a:endParaRPr lang="en-US"/>
          </a:p>
        </p:txBody>
      </p:sp>
    </p:spTree>
    <p:extLst>
      <p:ext uri="{BB962C8B-B14F-4D97-AF65-F5344CB8AC3E}">
        <p14:creationId xmlns:p14="http://schemas.microsoft.com/office/powerpoint/2010/main" val="1388998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D77687-B629-6540-9F9C-FDC57746D8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FC227FA-4A98-6744-9F54-4C049F02FE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C2B7711-75BC-5B47-AFDB-DBB55C828F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D9C62-8F2F-3440-99D4-38D2D907A8CB}" type="datetimeFigureOut">
              <a:rPr lang="en-US" smtClean="0"/>
              <a:t>5/2/2025</a:t>
            </a:fld>
            <a:endParaRPr lang="en-US"/>
          </a:p>
        </p:txBody>
      </p:sp>
      <p:sp>
        <p:nvSpPr>
          <p:cNvPr id="5" name="Footer Placeholder 4">
            <a:extLst>
              <a:ext uri="{FF2B5EF4-FFF2-40B4-BE49-F238E27FC236}">
                <a16:creationId xmlns:a16="http://schemas.microsoft.com/office/drawing/2014/main" id="{822487EE-D850-AC4E-8098-48C8367584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9E58FE-4F97-FD40-B5D8-1966D4001E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0B5ED-D4D3-0044-A3DF-D82C4DBB0097}" type="slidenum">
              <a:rPr lang="en-US" smtClean="0"/>
              <a:t>‹#›</a:t>
            </a:fld>
            <a:endParaRPr lang="en-US"/>
          </a:p>
        </p:txBody>
      </p:sp>
    </p:spTree>
    <p:extLst>
      <p:ext uri="{BB962C8B-B14F-4D97-AF65-F5344CB8AC3E}">
        <p14:creationId xmlns:p14="http://schemas.microsoft.com/office/powerpoint/2010/main" val="3123133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hyperlink" Target="../../../../penguin.co.uk/litincolou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hyperlink" Target="https://safeshare.tv/x/ss678f94f093f6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safeshare.tv/x/yW2PVq8_oW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7.pn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A456214-9574-C146-94E1-02402CA55EAF}"/>
              </a:ext>
            </a:extLst>
          </p:cNvPr>
          <p:cNvSpPr txBox="1">
            <a:spLocks/>
          </p:cNvSpPr>
          <p:nvPr/>
        </p:nvSpPr>
        <p:spPr>
          <a:xfrm>
            <a:off x="551384" y="908720"/>
            <a:ext cx="7272808" cy="136815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i="1" dirty="0">
                <a:latin typeface="Futura"/>
              </a:rPr>
              <a:t>Laughter is an Egg</a:t>
            </a:r>
          </a:p>
          <a:p>
            <a:r>
              <a:rPr lang="en-GB" b="1" dirty="0">
                <a:latin typeface="Futura"/>
              </a:rPr>
              <a:t>By John </a:t>
            </a:r>
            <a:r>
              <a:rPr lang="en-GB" b="1" dirty="0" err="1">
                <a:latin typeface="Futura"/>
              </a:rPr>
              <a:t>Agard</a:t>
            </a:r>
            <a:endParaRPr lang="en-GB" b="1" dirty="0">
              <a:latin typeface="Futura"/>
            </a:endParaRPr>
          </a:p>
          <a:p>
            <a:endParaRPr lang="en-GB" b="1" dirty="0">
              <a:latin typeface="Futura"/>
            </a:endParaRPr>
          </a:p>
          <a:p>
            <a:r>
              <a:rPr lang="en-GB" sz="2400" b="1" dirty="0">
                <a:latin typeface="Futura"/>
              </a:rPr>
              <a:t>KS2 (aimed at Year 5/6)</a:t>
            </a:r>
          </a:p>
        </p:txBody>
      </p:sp>
      <p:sp>
        <p:nvSpPr>
          <p:cNvPr id="9" name="Rectangle 8">
            <a:extLst>
              <a:ext uri="{FF2B5EF4-FFF2-40B4-BE49-F238E27FC236}">
                <a16:creationId xmlns:a16="http://schemas.microsoft.com/office/drawing/2014/main" id="{C2E0004A-A384-0B4F-8F9D-9758FF0F3306}"/>
              </a:ext>
            </a:extLst>
          </p:cNvPr>
          <p:cNvSpPr/>
          <p:nvPr/>
        </p:nvSpPr>
        <p:spPr>
          <a:xfrm>
            <a:off x="9466952" y="764705"/>
            <a:ext cx="2160240" cy="3302000"/>
          </a:xfrm>
          <a:prstGeom prst="rect">
            <a:avLst/>
          </a:prstGeom>
          <a:solidFill>
            <a:srgbClr val="BA2F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hlinkClick r:id="rId4"/>
            <a:extLst>
              <a:ext uri="{FF2B5EF4-FFF2-40B4-BE49-F238E27FC236}">
                <a16:creationId xmlns:a16="http://schemas.microsoft.com/office/drawing/2014/main" id="{CBC2D093-E4B7-B54D-B218-C5B8FDE160EE}"/>
              </a:ext>
            </a:extLst>
          </p:cNvPr>
          <p:cNvSpPr txBox="1">
            <a:spLocks/>
          </p:cNvSpPr>
          <p:nvPr/>
        </p:nvSpPr>
        <p:spPr>
          <a:xfrm>
            <a:off x="551384" y="4083540"/>
            <a:ext cx="2580467" cy="2750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dirty="0" err="1">
                <a:latin typeface="Futura Medium" panose="020B0602020204020303" pitchFamily="34" charset="-79"/>
                <a:cs typeface="Futura Medium" panose="020B0602020204020303" pitchFamily="34" charset="-79"/>
              </a:rPr>
              <a:t>penguin.co.uk</a:t>
            </a:r>
            <a:r>
              <a:rPr lang="en-GB" sz="1600" dirty="0">
                <a:latin typeface="Futura Medium" panose="020B0602020204020303" pitchFamily="34" charset="-79"/>
                <a:cs typeface="Futura Medium" panose="020B0602020204020303" pitchFamily="34" charset="-79"/>
              </a:rPr>
              <a:t>/</a:t>
            </a:r>
            <a:r>
              <a:rPr lang="en-GB" sz="1600" dirty="0" err="1">
                <a:latin typeface="Futura Medium" panose="020B0602020204020303" pitchFamily="34" charset="-79"/>
                <a:cs typeface="Futura Medium" panose="020B0602020204020303" pitchFamily="34" charset="-79"/>
              </a:rPr>
              <a:t>litincolour</a:t>
            </a:r>
            <a:endParaRPr lang="en-GB" sz="16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CEF1F5F-E44E-D653-92F8-9B9FF9E8D18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22936" y="620688"/>
            <a:ext cx="2159663" cy="3312367"/>
          </a:xfrm>
          <a:prstGeom prst="rect">
            <a:avLst/>
          </a:prstGeom>
        </p:spPr>
      </p:pic>
      <p:sp>
        <p:nvSpPr>
          <p:cNvPr id="3" name="Rectangle 2">
            <a:extLst>
              <a:ext uri="{FF2B5EF4-FFF2-40B4-BE49-F238E27FC236}">
                <a16:creationId xmlns:a16="http://schemas.microsoft.com/office/drawing/2014/main" id="{55842483-1663-6110-FB72-BEFE00073265}"/>
              </a:ext>
            </a:extLst>
          </p:cNvPr>
          <p:cNvSpPr/>
          <p:nvPr/>
        </p:nvSpPr>
        <p:spPr>
          <a:xfrm>
            <a:off x="6840059" y="1725385"/>
            <a:ext cx="2160240" cy="3302000"/>
          </a:xfrm>
          <a:prstGeom prst="rect">
            <a:avLst/>
          </a:prstGeom>
          <a:solidFill>
            <a:srgbClr val="BA2F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Laughter is an Egg: Amazon.co.uk: Agard, John: 9780140340723: Books">
            <a:extLst>
              <a:ext uri="{FF2B5EF4-FFF2-40B4-BE49-F238E27FC236}">
                <a16:creationId xmlns:a16="http://schemas.microsoft.com/office/drawing/2014/main" id="{3ADDB5F2-54DE-74D1-16E9-1942B30B869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720112" y="1576273"/>
            <a:ext cx="2159663" cy="33225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John Agard | RCW Literary Agency">
            <a:extLst>
              <a:ext uri="{FF2B5EF4-FFF2-40B4-BE49-F238E27FC236}">
                <a16:creationId xmlns:a16="http://schemas.microsoft.com/office/drawing/2014/main" id="{79531BF3-6660-0E4C-0F1A-880C6D46C056}"/>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152361" y="3290491"/>
            <a:ext cx="2159663" cy="2159663"/>
          </a:xfrm>
          <a:prstGeom prst="ellipse">
            <a:avLst/>
          </a:prstGeom>
          <a:ln w="63500" cap="rnd">
            <a:solidFill>
              <a:schemeClr val="tx1"/>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80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ADA60C-9DF3-FB37-7A98-7F1F9E4307F4}"/>
              </a:ext>
            </a:extLst>
          </p:cNvPr>
          <p:cNvSpPr txBox="1"/>
          <p:nvPr/>
        </p:nvSpPr>
        <p:spPr>
          <a:xfrm>
            <a:off x="174165" y="2400624"/>
            <a:ext cx="4282618" cy="2862322"/>
          </a:xfrm>
          <a:prstGeom prst="rect">
            <a:avLst/>
          </a:prstGeom>
          <a:noFill/>
        </p:spPr>
        <p:txBody>
          <a:bodyPr wrap="square" rtlCol="0">
            <a:spAutoFit/>
          </a:bodyPr>
          <a:lstStyle/>
          <a:p>
            <a:r>
              <a:rPr lang="en-GB" sz="2000" dirty="0">
                <a:latin typeface="Futura"/>
              </a:rPr>
              <a:t>Consider how Agard makes links across his poems.</a:t>
            </a:r>
          </a:p>
          <a:p>
            <a:endParaRPr lang="en-GB" sz="2000" b="1" dirty="0">
              <a:latin typeface="Futura"/>
            </a:endParaRPr>
          </a:p>
          <a:p>
            <a:r>
              <a:rPr lang="en-GB" sz="2000" b="1" dirty="0">
                <a:latin typeface="Futura"/>
              </a:rPr>
              <a:t>Challenge: </a:t>
            </a:r>
            <a:r>
              <a:rPr lang="en-GB" sz="2000" dirty="0">
                <a:latin typeface="Futura"/>
              </a:rPr>
              <a:t>In your groups, can you make links to a different poem in the collection?</a:t>
            </a:r>
          </a:p>
          <a:p>
            <a:endParaRPr lang="en-GB" sz="2000" dirty="0">
              <a:latin typeface="Futura"/>
            </a:endParaRPr>
          </a:p>
          <a:p>
            <a:r>
              <a:rPr lang="en-GB" sz="2000" dirty="0">
                <a:latin typeface="Futura"/>
              </a:rPr>
              <a:t>Think about his use of </a:t>
            </a:r>
            <a:r>
              <a:rPr lang="en-GB" sz="2000" b="1" dirty="0">
                <a:latin typeface="Futura"/>
              </a:rPr>
              <a:t>poetic tools </a:t>
            </a:r>
            <a:r>
              <a:rPr lang="en-GB" sz="2000" dirty="0">
                <a:latin typeface="Futura"/>
              </a:rPr>
              <a:t>and </a:t>
            </a:r>
            <a:r>
              <a:rPr lang="en-GB" sz="2000" b="1" dirty="0">
                <a:latin typeface="Futura"/>
              </a:rPr>
              <a:t>common themes. </a:t>
            </a:r>
          </a:p>
        </p:txBody>
      </p:sp>
      <p:sp>
        <p:nvSpPr>
          <p:cNvPr id="4" name="TextBox 3">
            <a:extLst>
              <a:ext uri="{FF2B5EF4-FFF2-40B4-BE49-F238E27FC236}">
                <a16:creationId xmlns:a16="http://schemas.microsoft.com/office/drawing/2014/main" id="{A7C06699-DB2B-C6BB-70BE-95A43E99CB9A}"/>
              </a:ext>
            </a:extLst>
          </p:cNvPr>
          <p:cNvSpPr txBox="1"/>
          <p:nvPr/>
        </p:nvSpPr>
        <p:spPr>
          <a:xfrm>
            <a:off x="377708" y="600599"/>
            <a:ext cx="3875532" cy="1384995"/>
          </a:xfrm>
          <a:prstGeom prst="rect">
            <a:avLst/>
          </a:prstGeom>
          <a:noFill/>
        </p:spPr>
        <p:txBody>
          <a:bodyPr wrap="square" rtlCol="0">
            <a:spAutoFit/>
          </a:bodyPr>
          <a:lstStyle/>
          <a:p>
            <a:r>
              <a:rPr lang="en-GB" sz="4400" b="1" dirty="0">
                <a:latin typeface="Futura"/>
                <a:cs typeface="FUTURA MEDIUM" panose="020B0602020204020303" pitchFamily="34" charset="-79"/>
              </a:rPr>
              <a:t>Activity 5:</a:t>
            </a:r>
          </a:p>
          <a:p>
            <a:r>
              <a:rPr lang="en-GB" sz="4000" i="1" dirty="0">
                <a:latin typeface="Futura"/>
                <a:cs typeface="FUTURA MEDIUM" panose="020B0602020204020303" pitchFamily="34" charset="-79"/>
              </a:rPr>
              <a:t>Making Links</a:t>
            </a:r>
          </a:p>
        </p:txBody>
      </p:sp>
      <p:graphicFrame>
        <p:nvGraphicFramePr>
          <p:cNvPr id="6" name="Table 5">
            <a:extLst>
              <a:ext uri="{FF2B5EF4-FFF2-40B4-BE49-F238E27FC236}">
                <a16:creationId xmlns:a16="http://schemas.microsoft.com/office/drawing/2014/main" id="{CC77E3C0-A654-DDE4-1D0C-CBC78AE05A2A}"/>
              </a:ext>
            </a:extLst>
          </p:cNvPr>
          <p:cNvGraphicFramePr>
            <a:graphicFrameLocks noGrp="1"/>
          </p:cNvGraphicFramePr>
          <p:nvPr>
            <p:extLst>
              <p:ext uri="{D42A27DB-BD31-4B8C-83A1-F6EECF244321}">
                <p14:modId xmlns:p14="http://schemas.microsoft.com/office/powerpoint/2010/main" val="409906095"/>
              </p:ext>
            </p:extLst>
          </p:nvPr>
        </p:nvGraphicFramePr>
        <p:xfrm>
          <a:off x="5490314" y="158985"/>
          <a:ext cx="5831840" cy="1104900"/>
        </p:xfrm>
        <a:graphic>
          <a:graphicData uri="http://schemas.openxmlformats.org/drawingml/2006/table">
            <a:tbl>
              <a:tblPr firstRow="1" firstCol="1" bandRow="1">
                <a:tableStyleId>{5DA37D80-6434-44D0-A028-1B22A696006F}</a:tableStyleId>
              </a:tblPr>
              <a:tblGrid>
                <a:gridCol w="1943735">
                  <a:extLst>
                    <a:ext uri="{9D8B030D-6E8A-4147-A177-3AD203B41FA5}">
                      <a16:colId xmlns:a16="http://schemas.microsoft.com/office/drawing/2014/main" val="20000"/>
                    </a:ext>
                  </a:extLst>
                </a:gridCol>
                <a:gridCol w="1943735">
                  <a:extLst>
                    <a:ext uri="{9D8B030D-6E8A-4147-A177-3AD203B41FA5}">
                      <a16:colId xmlns:a16="http://schemas.microsoft.com/office/drawing/2014/main" val="20001"/>
                    </a:ext>
                  </a:extLst>
                </a:gridCol>
                <a:gridCol w="1944370">
                  <a:extLst>
                    <a:ext uri="{9D8B030D-6E8A-4147-A177-3AD203B41FA5}">
                      <a16:colId xmlns:a16="http://schemas.microsoft.com/office/drawing/2014/main" val="20002"/>
                    </a:ext>
                  </a:extLst>
                </a:gridCol>
              </a:tblGrid>
              <a:tr h="368300">
                <a:tc>
                  <a:txBody>
                    <a:bodyPr/>
                    <a:lstStyle/>
                    <a:p>
                      <a:pPr algn="ctr">
                        <a:lnSpc>
                          <a:spcPct val="107000"/>
                        </a:lnSpc>
                        <a:spcAft>
                          <a:spcPts val="0"/>
                        </a:spcAft>
                      </a:pPr>
                      <a:r>
                        <a:rPr lang="en-GB" sz="1600" b="0">
                          <a:effectLst/>
                          <a:latin typeface="Futura"/>
                        </a:rPr>
                        <a:t>rhyme</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a:effectLst/>
                          <a:latin typeface="Futura"/>
                        </a:rPr>
                        <a:t>alliteration</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a:effectLst/>
                          <a:latin typeface="Futura"/>
                        </a:rPr>
                        <a:t>personaification</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68300">
                <a:tc>
                  <a:txBody>
                    <a:bodyPr/>
                    <a:lstStyle/>
                    <a:p>
                      <a:pPr algn="ctr">
                        <a:lnSpc>
                          <a:spcPct val="107000"/>
                        </a:lnSpc>
                        <a:spcAft>
                          <a:spcPts val="0"/>
                        </a:spcAft>
                      </a:pPr>
                      <a:r>
                        <a:rPr lang="en-GB" sz="1600" b="0">
                          <a:effectLst/>
                          <a:latin typeface="Futura"/>
                        </a:rPr>
                        <a:t>metaphor</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a:effectLst/>
                          <a:latin typeface="Futura"/>
                        </a:rPr>
                        <a:t>repetion</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a:effectLst/>
                          <a:latin typeface="Futura"/>
                        </a:rPr>
                        <a:t>onamatopeia</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68300">
                <a:tc>
                  <a:txBody>
                    <a:bodyPr/>
                    <a:lstStyle/>
                    <a:p>
                      <a:pPr algn="ctr">
                        <a:lnSpc>
                          <a:spcPct val="107000"/>
                        </a:lnSpc>
                        <a:spcAft>
                          <a:spcPts val="0"/>
                        </a:spcAft>
                      </a:pPr>
                      <a:r>
                        <a:rPr lang="en-GB" sz="1600" b="0" dirty="0" err="1">
                          <a:effectLst/>
                          <a:latin typeface="Futura"/>
                        </a:rPr>
                        <a:t>similie</a:t>
                      </a:r>
                      <a:endParaRPr lang="en-GB" sz="1200" b="0" dirty="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a:effectLst/>
                          <a:latin typeface="Futura"/>
                        </a:rPr>
                        <a:t>hyperbole</a:t>
                      </a:r>
                      <a:endParaRPr lang="en-GB" sz="1200" b="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b="0" dirty="0">
                          <a:effectLst/>
                          <a:latin typeface="Futura"/>
                        </a:rPr>
                        <a:t>imagery</a:t>
                      </a:r>
                      <a:endParaRPr lang="en-GB" sz="1200" b="0" dirty="0">
                        <a:solidFill>
                          <a:srgbClr val="538135"/>
                        </a:solidFill>
                        <a:effectLst/>
                        <a:latin typeface="Futura"/>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pic>
        <p:nvPicPr>
          <p:cNvPr id="7" name="Picture 6">
            <a:extLst>
              <a:ext uri="{FF2B5EF4-FFF2-40B4-BE49-F238E27FC236}">
                <a16:creationId xmlns:a16="http://schemas.microsoft.com/office/drawing/2014/main" id="{97B58CFE-7186-519A-C753-4C444D4F77C4}"/>
              </a:ext>
            </a:extLst>
          </p:cNvPr>
          <p:cNvPicPr>
            <a:picLocks noChangeAspect="1"/>
          </p:cNvPicPr>
          <p:nvPr/>
        </p:nvPicPr>
        <p:blipFill>
          <a:blip r:embed="rId4"/>
          <a:stretch>
            <a:fillRect/>
          </a:stretch>
        </p:blipFill>
        <p:spPr>
          <a:xfrm rot="21061529">
            <a:off x="4915037" y="1612033"/>
            <a:ext cx="2905785" cy="4474396"/>
          </a:xfrm>
          <a:prstGeom prst="rect">
            <a:avLst/>
          </a:prstGeom>
        </p:spPr>
      </p:pic>
      <p:pic>
        <p:nvPicPr>
          <p:cNvPr id="8" name="Picture 7">
            <a:extLst>
              <a:ext uri="{FF2B5EF4-FFF2-40B4-BE49-F238E27FC236}">
                <a16:creationId xmlns:a16="http://schemas.microsoft.com/office/drawing/2014/main" id="{6FE0F9F2-5D9E-827E-5292-3395CFFF7172}"/>
              </a:ext>
            </a:extLst>
          </p:cNvPr>
          <p:cNvPicPr>
            <a:picLocks noChangeAspect="1"/>
          </p:cNvPicPr>
          <p:nvPr/>
        </p:nvPicPr>
        <p:blipFill>
          <a:blip r:embed="rId5"/>
          <a:stretch>
            <a:fillRect/>
          </a:stretch>
        </p:blipFill>
        <p:spPr>
          <a:xfrm>
            <a:off x="7485468" y="1597331"/>
            <a:ext cx="3033023" cy="3063505"/>
          </a:xfrm>
          <a:prstGeom prst="rect">
            <a:avLst/>
          </a:prstGeom>
        </p:spPr>
      </p:pic>
      <p:pic>
        <p:nvPicPr>
          <p:cNvPr id="9" name="Picture 8">
            <a:extLst>
              <a:ext uri="{FF2B5EF4-FFF2-40B4-BE49-F238E27FC236}">
                <a16:creationId xmlns:a16="http://schemas.microsoft.com/office/drawing/2014/main" id="{DF7B8C14-FC10-ED8F-0D3D-051307581CC3}"/>
              </a:ext>
            </a:extLst>
          </p:cNvPr>
          <p:cNvPicPr>
            <a:picLocks noChangeAspect="1"/>
          </p:cNvPicPr>
          <p:nvPr/>
        </p:nvPicPr>
        <p:blipFill>
          <a:blip r:embed="rId6"/>
          <a:stretch>
            <a:fillRect/>
          </a:stretch>
        </p:blipFill>
        <p:spPr>
          <a:xfrm>
            <a:off x="7072635" y="4809728"/>
            <a:ext cx="2463466" cy="1648218"/>
          </a:xfrm>
          <a:prstGeom prst="rect">
            <a:avLst/>
          </a:prstGeom>
        </p:spPr>
      </p:pic>
      <p:pic>
        <p:nvPicPr>
          <p:cNvPr id="10" name="Picture 9">
            <a:extLst>
              <a:ext uri="{FF2B5EF4-FFF2-40B4-BE49-F238E27FC236}">
                <a16:creationId xmlns:a16="http://schemas.microsoft.com/office/drawing/2014/main" id="{03C7E274-C18F-1435-9CA5-DE07D416AD2C}"/>
              </a:ext>
            </a:extLst>
          </p:cNvPr>
          <p:cNvPicPr>
            <a:picLocks noChangeAspect="1"/>
          </p:cNvPicPr>
          <p:nvPr/>
        </p:nvPicPr>
        <p:blipFill>
          <a:blip r:embed="rId7"/>
          <a:stretch>
            <a:fillRect/>
          </a:stretch>
        </p:blipFill>
        <p:spPr>
          <a:xfrm rot="670539">
            <a:off x="9067165" y="2949472"/>
            <a:ext cx="3147333" cy="2872989"/>
          </a:xfrm>
          <a:prstGeom prst="rect">
            <a:avLst/>
          </a:prstGeom>
        </p:spPr>
      </p:pic>
    </p:spTree>
    <p:extLst>
      <p:ext uri="{BB962C8B-B14F-4D97-AF65-F5344CB8AC3E}">
        <p14:creationId xmlns:p14="http://schemas.microsoft.com/office/powerpoint/2010/main" val="415768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nodeType="afterEffect">
                                  <p:stCondLst>
                                    <p:cond delay="25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1E2DB7-24BC-05C8-5CC2-ABC8D5C8BEE5}"/>
              </a:ext>
            </a:extLst>
          </p:cNvPr>
          <p:cNvSpPr txBox="1"/>
          <p:nvPr/>
        </p:nvSpPr>
        <p:spPr>
          <a:xfrm>
            <a:off x="193901" y="382012"/>
            <a:ext cx="4893488" cy="1446550"/>
          </a:xfrm>
          <a:prstGeom prst="rect">
            <a:avLst/>
          </a:prstGeom>
          <a:noFill/>
        </p:spPr>
        <p:txBody>
          <a:bodyPr wrap="square" rtlCol="0">
            <a:spAutoFit/>
          </a:bodyPr>
          <a:lstStyle/>
          <a:p>
            <a:r>
              <a:rPr lang="en-GB" sz="4800" b="1" dirty="0">
                <a:latin typeface="Futura"/>
                <a:cs typeface="FUTURA MEDIUM" panose="020B0602020204020303" pitchFamily="34" charset="-79"/>
              </a:rPr>
              <a:t>Context: </a:t>
            </a:r>
          </a:p>
          <a:p>
            <a:r>
              <a:rPr lang="en-GB" sz="4000" i="1" dirty="0">
                <a:latin typeface="Futura"/>
                <a:cs typeface="FUTURA MEDIUM" panose="020B0602020204020303" pitchFamily="34" charset="-79"/>
              </a:rPr>
              <a:t>The Cosmic Egg</a:t>
            </a:r>
          </a:p>
        </p:txBody>
      </p:sp>
      <p:sp>
        <p:nvSpPr>
          <p:cNvPr id="5" name="TextBox 4">
            <a:extLst>
              <a:ext uri="{FF2B5EF4-FFF2-40B4-BE49-F238E27FC236}">
                <a16:creationId xmlns:a16="http://schemas.microsoft.com/office/drawing/2014/main" id="{17B261A2-04CD-4E76-283A-FD57457E9E35}"/>
              </a:ext>
            </a:extLst>
          </p:cNvPr>
          <p:cNvSpPr txBox="1"/>
          <p:nvPr/>
        </p:nvSpPr>
        <p:spPr>
          <a:xfrm>
            <a:off x="317016" y="3420694"/>
            <a:ext cx="4155437" cy="2215991"/>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Futura"/>
              </a:rPr>
              <a:t>Watch the video of the Ancient Chinese creation myth. </a:t>
            </a:r>
          </a:p>
          <a:p>
            <a:pPr marL="342900" indent="-342900">
              <a:buFont typeface="Arial" panose="020B0604020202020204" pitchFamily="34" charset="0"/>
              <a:buChar char="•"/>
            </a:pPr>
            <a:r>
              <a:rPr lang="en-GB" sz="2400" dirty="0">
                <a:latin typeface="Futura"/>
              </a:rPr>
              <a:t>Look out for the cosmic egg.</a:t>
            </a:r>
          </a:p>
          <a:p>
            <a:endParaRPr lang="en-GB" dirty="0">
              <a:latin typeface="Futura"/>
            </a:endParaRPr>
          </a:p>
        </p:txBody>
      </p:sp>
      <p:sp>
        <p:nvSpPr>
          <p:cNvPr id="11" name="Rectangle 10">
            <a:extLst>
              <a:ext uri="{FF2B5EF4-FFF2-40B4-BE49-F238E27FC236}">
                <a16:creationId xmlns:a16="http://schemas.microsoft.com/office/drawing/2014/main" id="{428E8054-EA14-DB31-6741-AC55FA96F306}"/>
              </a:ext>
            </a:extLst>
          </p:cNvPr>
          <p:cNvSpPr/>
          <p:nvPr/>
        </p:nvSpPr>
        <p:spPr>
          <a:xfrm>
            <a:off x="9209416" y="4802675"/>
            <a:ext cx="2989921" cy="276999"/>
          </a:xfrm>
          <a:prstGeom prst="rect">
            <a:avLst/>
          </a:prstGeom>
        </p:spPr>
        <p:txBody>
          <a:bodyPr wrap="none">
            <a:spAutoFit/>
          </a:bodyPr>
          <a:lstStyle/>
          <a:p>
            <a:r>
              <a:rPr lang="en-GB" sz="1200" dirty="0">
                <a:latin typeface="Futura"/>
                <a:hlinkClick r:id="rId4"/>
              </a:rPr>
              <a:t>https://safeshare.tv/x/ss678f94f093f67</a:t>
            </a:r>
            <a:r>
              <a:rPr lang="en-GB" sz="1200" dirty="0">
                <a:latin typeface="Futura"/>
              </a:rPr>
              <a:t> </a:t>
            </a:r>
          </a:p>
        </p:txBody>
      </p:sp>
      <p:pic>
        <p:nvPicPr>
          <p:cNvPr id="12" name="Picture 11">
            <a:extLst>
              <a:ext uri="{FF2B5EF4-FFF2-40B4-BE49-F238E27FC236}">
                <a16:creationId xmlns:a16="http://schemas.microsoft.com/office/drawing/2014/main" id="{D93BDBCD-5C5B-B4AA-87C4-0B31C1FD071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77176" y="1685650"/>
            <a:ext cx="6410024" cy="2969478"/>
          </a:xfrm>
          <a:prstGeom prst="rect">
            <a:avLst/>
          </a:prstGeom>
        </p:spPr>
      </p:pic>
      <p:sp>
        <p:nvSpPr>
          <p:cNvPr id="13" name="Rounded Rectangle 3">
            <a:extLst>
              <a:ext uri="{FF2B5EF4-FFF2-40B4-BE49-F238E27FC236}">
                <a16:creationId xmlns:a16="http://schemas.microsoft.com/office/drawing/2014/main" id="{9227AD5B-F0CD-2F0C-6C81-F474D6E64375}"/>
              </a:ext>
            </a:extLst>
          </p:cNvPr>
          <p:cNvSpPr/>
          <p:nvPr/>
        </p:nvSpPr>
        <p:spPr>
          <a:xfrm>
            <a:off x="5321270" y="4528690"/>
            <a:ext cx="797169" cy="550984"/>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Futura"/>
              </a:rPr>
              <a:t>0.00- 3.24</a:t>
            </a:r>
          </a:p>
        </p:txBody>
      </p:sp>
    </p:spTree>
    <p:extLst>
      <p:ext uri="{BB962C8B-B14F-4D97-AF65-F5344CB8AC3E}">
        <p14:creationId xmlns:p14="http://schemas.microsoft.com/office/powerpoint/2010/main" val="1130485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BBD3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4DD4D3D-6B50-2F2E-DD0F-2F8BF2B49D1B}"/>
              </a:ext>
            </a:extLst>
          </p:cNvPr>
          <p:cNvSpPr txBox="1"/>
          <p:nvPr/>
        </p:nvSpPr>
        <p:spPr>
          <a:xfrm>
            <a:off x="3048573" y="260648"/>
            <a:ext cx="6094854" cy="830997"/>
          </a:xfrm>
          <a:prstGeom prst="rect">
            <a:avLst/>
          </a:prstGeom>
          <a:noFill/>
        </p:spPr>
        <p:txBody>
          <a:bodyPr wrap="square">
            <a:spAutoFit/>
          </a:bodyPr>
          <a:lstStyle/>
          <a:p>
            <a:pPr algn="ctr"/>
            <a:r>
              <a:rPr lang="en-GB" sz="4800" b="1" dirty="0">
                <a:effectLst/>
                <a:latin typeface="Futura"/>
                <a:cs typeface="FUTURA MEDIUM" panose="020B0602020204020303" pitchFamily="34" charset="-79"/>
              </a:rPr>
              <a:t>Laughter is an egg </a:t>
            </a:r>
          </a:p>
        </p:txBody>
      </p:sp>
      <p:pic>
        <p:nvPicPr>
          <p:cNvPr id="6" name="Picture 5">
            <a:extLst>
              <a:ext uri="{FF2B5EF4-FFF2-40B4-BE49-F238E27FC236}">
                <a16:creationId xmlns:a16="http://schemas.microsoft.com/office/drawing/2014/main" id="{F5FC4066-3745-CD25-8A7D-5FD8CE2DCB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80020" y="1700808"/>
            <a:ext cx="7031960" cy="4438925"/>
          </a:xfrm>
          <a:prstGeom prst="rect">
            <a:avLst/>
          </a:prstGeom>
        </p:spPr>
      </p:pic>
    </p:spTree>
    <p:extLst>
      <p:ext uri="{BB962C8B-B14F-4D97-AF65-F5344CB8AC3E}">
        <p14:creationId xmlns:p14="http://schemas.microsoft.com/office/powerpoint/2010/main" val="1655107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BD3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7EAE0-F9D3-F44A-AF81-4DB560A4E428}"/>
              </a:ext>
            </a:extLst>
          </p:cNvPr>
          <p:cNvSpPr txBox="1">
            <a:spLocks/>
          </p:cNvSpPr>
          <p:nvPr/>
        </p:nvSpPr>
        <p:spPr>
          <a:xfrm>
            <a:off x="119336" y="635337"/>
            <a:ext cx="7776864" cy="38164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latin typeface="Futura"/>
              </a:rPr>
              <a:t>Activity 1: </a:t>
            </a:r>
          </a:p>
          <a:p>
            <a:r>
              <a:rPr lang="en-GB" sz="4000" i="1" dirty="0">
                <a:latin typeface="Futura"/>
              </a:rPr>
              <a:t>Active Listeners</a:t>
            </a:r>
          </a:p>
          <a:p>
            <a:endParaRPr lang="en-GB" sz="3600" b="1" dirty="0">
              <a:latin typeface="Futura"/>
            </a:endParaRPr>
          </a:p>
        </p:txBody>
      </p:sp>
      <p:sp>
        <p:nvSpPr>
          <p:cNvPr id="3" name="Rectangle 2">
            <a:extLst>
              <a:ext uri="{FF2B5EF4-FFF2-40B4-BE49-F238E27FC236}">
                <a16:creationId xmlns:a16="http://schemas.microsoft.com/office/drawing/2014/main" id="{9EA03ABF-C6CA-DC36-0939-C3D784E17CF5}"/>
              </a:ext>
            </a:extLst>
          </p:cNvPr>
          <p:cNvSpPr/>
          <p:nvPr/>
        </p:nvSpPr>
        <p:spPr>
          <a:xfrm>
            <a:off x="5087888" y="0"/>
            <a:ext cx="7104112"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857EA663-1DEF-00DA-DF97-74A5D1E7536C}"/>
              </a:ext>
            </a:extLst>
          </p:cNvPr>
          <p:cNvSpPr txBox="1"/>
          <p:nvPr/>
        </p:nvSpPr>
        <p:spPr>
          <a:xfrm>
            <a:off x="504466" y="2276872"/>
            <a:ext cx="4155437" cy="4062651"/>
          </a:xfrm>
          <a:prstGeom prst="rect">
            <a:avLst/>
          </a:prstGeom>
          <a:noFill/>
        </p:spPr>
        <p:txBody>
          <a:bodyPr wrap="square" rtlCol="0">
            <a:spAutoFit/>
          </a:bodyPr>
          <a:lstStyle/>
          <a:p>
            <a:r>
              <a:rPr lang="en-GB" sz="2400" dirty="0">
                <a:latin typeface="Futura"/>
              </a:rPr>
              <a:t>Listen to Agard perform his poem ‘Once upon a time’. </a:t>
            </a:r>
          </a:p>
          <a:p>
            <a:endParaRPr lang="en-GB" sz="2400" dirty="0">
              <a:latin typeface="Futura"/>
            </a:endParaRPr>
          </a:p>
          <a:p>
            <a:pPr marL="342900" indent="-342900">
              <a:buFont typeface="Arial" panose="020B0604020202020204" pitchFamily="34" charset="0"/>
              <a:buChar char="•"/>
            </a:pPr>
            <a:r>
              <a:rPr lang="en-GB" sz="2400" dirty="0">
                <a:latin typeface="Futura"/>
              </a:rPr>
              <a:t>What do you think of the poem?</a:t>
            </a:r>
          </a:p>
          <a:p>
            <a:pPr marL="342900" indent="-342900">
              <a:buFont typeface="Arial" panose="020B0604020202020204" pitchFamily="34" charset="0"/>
              <a:buChar char="•"/>
            </a:pPr>
            <a:endParaRPr lang="en-GB" sz="2400" dirty="0">
              <a:latin typeface="Futura"/>
            </a:endParaRPr>
          </a:p>
          <a:p>
            <a:pPr marL="342900" indent="-342900">
              <a:buFont typeface="Arial" panose="020B0604020202020204" pitchFamily="34" charset="0"/>
              <a:buChar char="•"/>
            </a:pPr>
            <a:r>
              <a:rPr lang="en-GB" sz="2400" dirty="0">
                <a:latin typeface="Futura"/>
              </a:rPr>
              <a:t>What do you notice about the language used? </a:t>
            </a:r>
          </a:p>
          <a:p>
            <a:endParaRPr lang="en-GB" dirty="0">
              <a:latin typeface="Futura"/>
            </a:endParaRPr>
          </a:p>
        </p:txBody>
      </p:sp>
      <p:pic>
        <p:nvPicPr>
          <p:cNvPr id="7" name="Picture 6">
            <a:hlinkClick r:id="rId3"/>
            <a:extLst>
              <a:ext uri="{FF2B5EF4-FFF2-40B4-BE49-F238E27FC236}">
                <a16:creationId xmlns:a16="http://schemas.microsoft.com/office/drawing/2014/main" id="{C614F696-EA88-0DC5-2ADF-84E33383092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5303" t="2750" r="1820"/>
          <a:stretch/>
        </p:blipFill>
        <p:spPr>
          <a:xfrm>
            <a:off x="5807439" y="1846580"/>
            <a:ext cx="5965063" cy="3903784"/>
          </a:xfrm>
          <a:prstGeom prst="rect">
            <a:avLst/>
          </a:prstGeom>
        </p:spPr>
      </p:pic>
      <p:sp>
        <p:nvSpPr>
          <p:cNvPr id="8" name="Rounded Rectangle 4">
            <a:extLst>
              <a:ext uri="{FF2B5EF4-FFF2-40B4-BE49-F238E27FC236}">
                <a16:creationId xmlns:a16="http://schemas.microsoft.com/office/drawing/2014/main" id="{D222959E-0280-5592-9DF0-6A3607687564}"/>
              </a:ext>
            </a:extLst>
          </p:cNvPr>
          <p:cNvSpPr/>
          <p:nvPr/>
        </p:nvSpPr>
        <p:spPr>
          <a:xfrm>
            <a:off x="6264059" y="318067"/>
            <a:ext cx="5110722" cy="1178223"/>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ysClr val="windowText" lastClr="000000"/>
                </a:solidFill>
                <a:latin typeface="Futura"/>
              </a:rPr>
              <a:t>Dialect poetry:</a:t>
            </a:r>
          </a:p>
          <a:p>
            <a:pPr algn="ctr"/>
            <a:r>
              <a:rPr lang="en-US" sz="1600" dirty="0">
                <a:solidFill>
                  <a:sysClr val="windowText" lastClr="000000"/>
                </a:solidFill>
                <a:latin typeface="Futura"/>
              </a:rPr>
              <a:t>Poetry that attempts to reproduce the speech patterns, accents, and quirks of different forms of English.</a:t>
            </a:r>
            <a:endParaRPr lang="en-GB" sz="1600" dirty="0">
              <a:solidFill>
                <a:sysClr val="windowText" lastClr="000000"/>
              </a:solidFill>
              <a:latin typeface="Futura"/>
            </a:endParaRPr>
          </a:p>
        </p:txBody>
      </p:sp>
      <p:sp>
        <p:nvSpPr>
          <p:cNvPr id="9" name="Rounded Rectangle 3">
            <a:extLst>
              <a:ext uri="{FF2B5EF4-FFF2-40B4-BE49-F238E27FC236}">
                <a16:creationId xmlns:a16="http://schemas.microsoft.com/office/drawing/2014/main" id="{F3A6FE2F-4E86-935A-EF04-E49762960AC0}"/>
              </a:ext>
            </a:extLst>
          </p:cNvPr>
          <p:cNvSpPr/>
          <p:nvPr/>
        </p:nvSpPr>
        <p:spPr>
          <a:xfrm>
            <a:off x="5578256" y="5504042"/>
            <a:ext cx="797169" cy="550984"/>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Futura"/>
              </a:rPr>
              <a:t>0.37- 1.44</a:t>
            </a:r>
          </a:p>
        </p:txBody>
      </p:sp>
      <p:sp>
        <p:nvSpPr>
          <p:cNvPr id="10" name="Rectangle 9">
            <a:extLst>
              <a:ext uri="{FF2B5EF4-FFF2-40B4-BE49-F238E27FC236}">
                <a16:creationId xmlns:a16="http://schemas.microsoft.com/office/drawing/2014/main" id="{DCBFCEB8-D9B4-FD20-4841-B5A480EB3FD8}"/>
              </a:ext>
            </a:extLst>
          </p:cNvPr>
          <p:cNvSpPr/>
          <p:nvPr/>
        </p:nvSpPr>
        <p:spPr>
          <a:xfrm>
            <a:off x="9174036" y="5980340"/>
            <a:ext cx="2964273" cy="276999"/>
          </a:xfrm>
          <a:prstGeom prst="rect">
            <a:avLst/>
          </a:prstGeom>
        </p:spPr>
        <p:txBody>
          <a:bodyPr wrap="none">
            <a:spAutoFit/>
          </a:bodyPr>
          <a:lstStyle/>
          <a:p>
            <a:r>
              <a:rPr lang="en-GB" sz="1200" dirty="0">
                <a:latin typeface="Futura"/>
                <a:hlinkClick r:id="rId3"/>
              </a:rPr>
              <a:t>https://safeshare.tv/x/yW2PVq8_oWs</a:t>
            </a:r>
            <a:r>
              <a:rPr lang="en-GB" sz="1200" dirty="0">
                <a:latin typeface="Futura"/>
              </a:rPr>
              <a:t> </a:t>
            </a:r>
          </a:p>
        </p:txBody>
      </p:sp>
    </p:spTree>
    <p:extLst>
      <p:ext uri="{BB962C8B-B14F-4D97-AF65-F5344CB8AC3E}">
        <p14:creationId xmlns:p14="http://schemas.microsoft.com/office/powerpoint/2010/main" val="398684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EED965D-1598-8643-AC22-576BE792E524}"/>
              </a:ext>
            </a:extLst>
          </p:cNvPr>
          <p:cNvSpPr txBox="1"/>
          <p:nvPr/>
        </p:nvSpPr>
        <p:spPr>
          <a:xfrm>
            <a:off x="407368" y="618522"/>
            <a:ext cx="4741960" cy="3847207"/>
          </a:xfrm>
          <a:prstGeom prst="rect">
            <a:avLst/>
          </a:prstGeom>
          <a:noFill/>
        </p:spPr>
        <p:txBody>
          <a:bodyPr wrap="square" rtlCol="0">
            <a:spAutoFit/>
          </a:bodyPr>
          <a:lstStyle/>
          <a:p>
            <a:r>
              <a:rPr lang="en-GB" sz="4400" b="1" dirty="0">
                <a:latin typeface="Futura"/>
                <a:cs typeface="FUTURA MEDIUM" panose="020B0602020204020303" pitchFamily="34" charset="-79"/>
              </a:rPr>
              <a:t>Activity 2:</a:t>
            </a:r>
          </a:p>
          <a:p>
            <a:r>
              <a:rPr lang="en-GB" sz="4000" i="1" dirty="0">
                <a:latin typeface="Futura"/>
                <a:cs typeface="FUTURA MEDIUM" panose="020B0602020204020303" pitchFamily="34" charset="-79"/>
              </a:rPr>
              <a:t>Poetic Toolkit Recap</a:t>
            </a:r>
          </a:p>
          <a:p>
            <a:r>
              <a:rPr lang="en-GB" sz="4000" b="1" i="1" dirty="0">
                <a:latin typeface="ITC Avant Garde Pro Bk" panose="020B0502020202020204" pitchFamily="34" charset="0"/>
                <a:cs typeface="FUTURA MEDIUM" panose="020B0602020204020303" pitchFamily="34" charset="-79"/>
              </a:rPr>
              <a:t> </a:t>
            </a:r>
          </a:p>
          <a:p>
            <a:endParaRPr lang="en-GB" sz="4000" b="1" dirty="0">
              <a:latin typeface="FUTURA MEDIUM" panose="020B0602020204020303" pitchFamily="34" charset="-79"/>
              <a:cs typeface="FUTURA MEDIUM" panose="020B0602020204020303" pitchFamily="34" charset="-79"/>
            </a:endParaRPr>
          </a:p>
          <a:p>
            <a:endParaRPr lang="en-GB" sz="4000" b="1" dirty="0">
              <a:latin typeface="FUTURA MEDIUM" panose="020B0602020204020303" pitchFamily="34" charset="-79"/>
              <a:cs typeface="FUTURA MEDIUM" panose="020B0602020204020303" pitchFamily="34" charset="-79"/>
            </a:endParaRPr>
          </a:p>
        </p:txBody>
      </p:sp>
      <p:sp>
        <p:nvSpPr>
          <p:cNvPr id="11" name="TextBox 10">
            <a:extLst>
              <a:ext uri="{FF2B5EF4-FFF2-40B4-BE49-F238E27FC236}">
                <a16:creationId xmlns:a16="http://schemas.microsoft.com/office/drawing/2014/main" id="{2D0676B7-C4C4-4525-1C18-2661821D8C28}"/>
              </a:ext>
            </a:extLst>
          </p:cNvPr>
          <p:cNvSpPr txBox="1"/>
          <p:nvPr/>
        </p:nvSpPr>
        <p:spPr>
          <a:xfrm>
            <a:off x="509372" y="3212976"/>
            <a:ext cx="4282618" cy="1569660"/>
          </a:xfrm>
          <a:prstGeom prst="rect">
            <a:avLst/>
          </a:prstGeom>
          <a:noFill/>
        </p:spPr>
        <p:txBody>
          <a:bodyPr wrap="square" rtlCol="0">
            <a:spAutoFit/>
          </a:bodyPr>
          <a:lstStyle/>
          <a:p>
            <a:r>
              <a:rPr lang="en-GB" sz="2400" dirty="0">
                <a:latin typeface="Futura"/>
              </a:rPr>
              <a:t>Let’s check our understanding: </a:t>
            </a:r>
          </a:p>
          <a:p>
            <a:r>
              <a:rPr lang="en-GB" sz="2400" dirty="0">
                <a:latin typeface="Futura"/>
              </a:rPr>
              <a:t>match the poetic tools with the meaning. </a:t>
            </a:r>
          </a:p>
        </p:txBody>
      </p:sp>
      <p:sp>
        <p:nvSpPr>
          <p:cNvPr id="15" name="Rounded Rectangle 2">
            <a:extLst>
              <a:ext uri="{FF2B5EF4-FFF2-40B4-BE49-F238E27FC236}">
                <a16:creationId xmlns:a16="http://schemas.microsoft.com/office/drawing/2014/main" id="{EFC8271C-BB7D-4C20-EE88-2EDC1A852EE2}"/>
              </a:ext>
            </a:extLst>
          </p:cNvPr>
          <p:cNvSpPr/>
          <p:nvPr/>
        </p:nvSpPr>
        <p:spPr>
          <a:xfrm>
            <a:off x="5530529" y="5600984"/>
            <a:ext cx="2799644"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Futura"/>
              </a:rPr>
              <a:t>rhyme</a:t>
            </a:r>
            <a:r>
              <a:rPr lang="en-GB" dirty="0">
                <a:solidFill>
                  <a:schemeClr val="tx1"/>
                </a:solidFill>
                <a:latin typeface="Futura"/>
              </a:rPr>
              <a:t> </a:t>
            </a:r>
          </a:p>
        </p:txBody>
      </p:sp>
      <p:sp>
        <p:nvSpPr>
          <p:cNvPr id="16" name="Rounded Rectangle 9">
            <a:extLst>
              <a:ext uri="{FF2B5EF4-FFF2-40B4-BE49-F238E27FC236}">
                <a16:creationId xmlns:a16="http://schemas.microsoft.com/office/drawing/2014/main" id="{A92BF213-2704-C2A9-6B22-2977180F184E}"/>
              </a:ext>
            </a:extLst>
          </p:cNvPr>
          <p:cNvSpPr/>
          <p:nvPr/>
        </p:nvSpPr>
        <p:spPr>
          <a:xfrm>
            <a:off x="5530529" y="1657938"/>
            <a:ext cx="2799644"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Futura"/>
              </a:rPr>
              <a:t>repetition </a:t>
            </a:r>
            <a:r>
              <a:rPr lang="en-GB" dirty="0">
                <a:solidFill>
                  <a:schemeClr val="tx1"/>
                </a:solidFill>
                <a:latin typeface="Futura"/>
              </a:rPr>
              <a:t> </a:t>
            </a:r>
          </a:p>
        </p:txBody>
      </p:sp>
      <p:sp>
        <p:nvSpPr>
          <p:cNvPr id="17" name="Rounded Rectangle 10">
            <a:extLst>
              <a:ext uri="{FF2B5EF4-FFF2-40B4-BE49-F238E27FC236}">
                <a16:creationId xmlns:a16="http://schemas.microsoft.com/office/drawing/2014/main" id="{AF7A6CD0-8D8E-65B2-0EE3-66A2C69CDAEA}"/>
              </a:ext>
            </a:extLst>
          </p:cNvPr>
          <p:cNvSpPr/>
          <p:nvPr/>
        </p:nvSpPr>
        <p:spPr>
          <a:xfrm>
            <a:off x="5530529" y="343590"/>
            <a:ext cx="2799644"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Futura"/>
              </a:rPr>
              <a:t>metaphor</a:t>
            </a:r>
            <a:r>
              <a:rPr lang="en-GB" dirty="0">
                <a:solidFill>
                  <a:schemeClr val="tx1"/>
                </a:solidFill>
                <a:latin typeface="Futura"/>
              </a:rPr>
              <a:t> </a:t>
            </a:r>
          </a:p>
        </p:txBody>
      </p:sp>
      <p:sp>
        <p:nvSpPr>
          <p:cNvPr id="18" name="Rounded Rectangle 11">
            <a:extLst>
              <a:ext uri="{FF2B5EF4-FFF2-40B4-BE49-F238E27FC236}">
                <a16:creationId xmlns:a16="http://schemas.microsoft.com/office/drawing/2014/main" id="{6C301CB4-CC9F-FB5C-0D4B-E65F917E6167}"/>
              </a:ext>
            </a:extLst>
          </p:cNvPr>
          <p:cNvSpPr/>
          <p:nvPr/>
        </p:nvSpPr>
        <p:spPr>
          <a:xfrm>
            <a:off x="5530529" y="4286634"/>
            <a:ext cx="2799644"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Futura"/>
              </a:rPr>
              <a:t>personification</a:t>
            </a:r>
            <a:r>
              <a:rPr lang="en-GB" sz="1600" dirty="0">
                <a:solidFill>
                  <a:schemeClr val="tx1"/>
                </a:solidFill>
                <a:latin typeface="Futura"/>
              </a:rPr>
              <a:t> </a:t>
            </a:r>
          </a:p>
        </p:txBody>
      </p:sp>
      <p:sp>
        <p:nvSpPr>
          <p:cNvPr id="19" name="Rounded Rectangle 12">
            <a:extLst>
              <a:ext uri="{FF2B5EF4-FFF2-40B4-BE49-F238E27FC236}">
                <a16:creationId xmlns:a16="http://schemas.microsoft.com/office/drawing/2014/main" id="{C11FF854-1CBD-09E4-1775-33094C02331E}"/>
              </a:ext>
            </a:extLst>
          </p:cNvPr>
          <p:cNvSpPr/>
          <p:nvPr/>
        </p:nvSpPr>
        <p:spPr>
          <a:xfrm>
            <a:off x="5530529" y="2972286"/>
            <a:ext cx="2799644"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Futura"/>
              </a:rPr>
              <a:t>alliteration </a:t>
            </a:r>
            <a:r>
              <a:rPr lang="en-GB" dirty="0">
                <a:solidFill>
                  <a:schemeClr val="tx1"/>
                </a:solidFill>
                <a:latin typeface="Futura"/>
              </a:rPr>
              <a:t> </a:t>
            </a:r>
          </a:p>
        </p:txBody>
      </p:sp>
      <p:sp>
        <p:nvSpPr>
          <p:cNvPr id="20" name="Rounded Rectangle 13">
            <a:extLst>
              <a:ext uri="{FF2B5EF4-FFF2-40B4-BE49-F238E27FC236}">
                <a16:creationId xmlns:a16="http://schemas.microsoft.com/office/drawing/2014/main" id="{E22F465A-8559-BF55-539A-A163778D9611}"/>
              </a:ext>
            </a:extLst>
          </p:cNvPr>
          <p:cNvSpPr/>
          <p:nvPr/>
        </p:nvSpPr>
        <p:spPr>
          <a:xfrm>
            <a:off x="8614610" y="5625992"/>
            <a:ext cx="3320715"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Futura"/>
              </a:rPr>
              <a:t>Words with similar sounds at the end</a:t>
            </a:r>
            <a:r>
              <a:rPr lang="en-GB" sz="2800" dirty="0">
                <a:solidFill>
                  <a:schemeClr val="tx1"/>
                </a:solidFill>
                <a:latin typeface="Futura"/>
              </a:rPr>
              <a:t>. </a:t>
            </a:r>
            <a:r>
              <a:rPr lang="en-GB" dirty="0">
                <a:solidFill>
                  <a:schemeClr val="tx1"/>
                </a:solidFill>
                <a:latin typeface="Futura"/>
              </a:rPr>
              <a:t> </a:t>
            </a:r>
          </a:p>
        </p:txBody>
      </p:sp>
      <p:sp>
        <p:nvSpPr>
          <p:cNvPr id="21" name="Rounded Rectangle 14">
            <a:extLst>
              <a:ext uri="{FF2B5EF4-FFF2-40B4-BE49-F238E27FC236}">
                <a16:creationId xmlns:a16="http://schemas.microsoft.com/office/drawing/2014/main" id="{7403C4D7-F8A3-DAFB-9457-E135497EFCE5}"/>
              </a:ext>
            </a:extLst>
          </p:cNvPr>
          <p:cNvSpPr/>
          <p:nvPr/>
        </p:nvSpPr>
        <p:spPr>
          <a:xfrm>
            <a:off x="8614609" y="4305391"/>
            <a:ext cx="3320715"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Futura"/>
              </a:rPr>
              <a:t>Giving human qualities to something that isn’t human. </a:t>
            </a:r>
            <a:endParaRPr lang="en-GB" dirty="0">
              <a:solidFill>
                <a:schemeClr val="tx1"/>
              </a:solidFill>
              <a:latin typeface="Futura"/>
            </a:endParaRPr>
          </a:p>
        </p:txBody>
      </p:sp>
      <p:sp>
        <p:nvSpPr>
          <p:cNvPr id="22" name="Rounded Rectangle 15">
            <a:extLst>
              <a:ext uri="{FF2B5EF4-FFF2-40B4-BE49-F238E27FC236}">
                <a16:creationId xmlns:a16="http://schemas.microsoft.com/office/drawing/2014/main" id="{2F245228-E69C-97D0-C048-B48CE2312557}"/>
              </a:ext>
            </a:extLst>
          </p:cNvPr>
          <p:cNvSpPr/>
          <p:nvPr/>
        </p:nvSpPr>
        <p:spPr>
          <a:xfrm>
            <a:off x="8614609" y="1664191"/>
            <a:ext cx="3320715"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Futura"/>
              </a:rPr>
              <a:t>Repeat a word or phrase.</a:t>
            </a:r>
            <a:endParaRPr lang="en-GB" dirty="0">
              <a:solidFill>
                <a:schemeClr val="tx1"/>
              </a:solidFill>
              <a:latin typeface="Futura"/>
            </a:endParaRPr>
          </a:p>
        </p:txBody>
      </p:sp>
      <p:sp>
        <p:nvSpPr>
          <p:cNvPr id="23" name="Rounded Rectangle 16">
            <a:extLst>
              <a:ext uri="{FF2B5EF4-FFF2-40B4-BE49-F238E27FC236}">
                <a16:creationId xmlns:a16="http://schemas.microsoft.com/office/drawing/2014/main" id="{512EEBEC-9B53-0381-34A9-870F326D2069}"/>
              </a:ext>
            </a:extLst>
          </p:cNvPr>
          <p:cNvSpPr/>
          <p:nvPr/>
        </p:nvSpPr>
        <p:spPr>
          <a:xfrm>
            <a:off x="8614609" y="343591"/>
            <a:ext cx="3320715"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Futura"/>
              </a:rPr>
              <a:t>To describe something as something else. </a:t>
            </a:r>
            <a:endParaRPr lang="en-GB" dirty="0">
              <a:solidFill>
                <a:schemeClr val="tx1"/>
              </a:solidFill>
              <a:latin typeface="Futura"/>
            </a:endParaRPr>
          </a:p>
        </p:txBody>
      </p:sp>
      <p:sp>
        <p:nvSpPr>
          <p:cNvPr id="24" name="Rounded Rectangle 17">
            <a:extLst>
              <a:ext uri="{FF2B5EF4-FFF2-40B4-BE49-F238E27FC236}">
                <a16:creationId xmlns:a16="http://schemas.microsoft.com/office/drawing/2014/main" id="{E7E45311-B812-95E3-CD9C-8E6E1CCED53B}"/>
              </a:ext>
            </a:extLst>
          </p:cNvPr>
          <p:cNvSpPr/>
          <p:nvPr/>
        </p:nvSpPr>
        <p:spPr>
          <a:xfrm>
            <a:off x="8614608" y="3007470"/>
            <a:ext cx="3320715" cy="96592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Futura"/>
              </a:rPr>
              <a:t>Words in a line starting with the same sound or letter. </a:t>
            </a:r>
          </a:p>
        </p:txBody>
      </p:sp>
    </p:spTree>
    <p:extLst>
      <p:ext uri="{BB962C8B-B14F-4D97-AF65-F5344CB8AC3E}">
        <p14:creationId xmlns:p14="http://schemas.microsoft.com/office/powerpoint/2010/main" val="410659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492B8E-5EF6-FF56-1CEF-0A10363F76E4}"/>
              </a:ext>
            </a:extLst>
          </p:cNvPr>
          <p:cNvSpPr txBox="1"/>
          <p:nvPr/>
        </p:nvSpPr>
        <p:spPr>
          <a:xfrm>
            <a:off x="335360" y="562035"/>
            <a:ext cx="4968552" cy="1384995"/>
          </a:xfrm>
          <a:prstGeom prst="rect">
            <a:avLst/>
          </a:prstGeom>
          <a:noFill/>
        </p:spPr>
        <p:txBody>
          <a:bodyPr wrap="square" rtlCol="0">
            <a:spAutoFit/>
          </a:bodyPr>
          <a:lstStyle/>
          <a:p>
            <a:r>
              <a:rPr lang="en-GB" sz="4400" b="1" dirty="0">
                <a:latin typeface="Futura"/>
                <a:cs typeface="FUTURA MEDIUM" panose="020B0602020204020303" pitchFamily="34" charset="-79"/>
              </a:rPr>
              <a:t>Activity 3:</a:t>
            </a:r>
          </a:p>
          <a:p>
            <a:r>
              <a:rPr lang="en-GB" sz="4000" i="1" dirty="0">
                <a:latin typeface="Futura"/>
                <a:cs typeface="FUTURA MEDIUM" panose="020B0602020204020303" pitchFamily="34" charset="-79"/>
              </a:rPr>
              <a:t>Read and Interpret</a:t>
            </a:r>
          </a:p>
        </p:txBody>
      </p:sp>
      <p:sp>
        <p:nvSpPr>
          <p:cNvPr id="3" name="TextBox 2">
            <a:extLst>
              <a:ext uri="{FF2B5EF4-FFF2-40B4-BE49-F238E27FC236}">
                <a16:creationId xmlns:a16="http://schemas.microsoft.com/office/drawing/2014/main" id="{F29E71CA-FE5B-187F-3736-E76B3CBB9F01}"/>
              </a:ext>
            </a:extLst>
          </p:cNvPr>
          <p:cNvSpPr txBox="1"/>
          <p:nvPr/>
        </p:nvSpPr>
        <p:spPr>
          <a:xfrm>
            <a:off x="335360" y="2852936"/>
            <a:ext cx="4824536" cy="1815882"/>
          </a:xfrm>
          <a:prstGeom prst="rect">
            <a:avLst/>
          </a:prstGeom>
          <a:noFill/>
        </p:spPr>
        <p:txBody>
          <a:bodyPr wrap="square" rtlCol="0">
            <a:spAutoFit/>
          </a:bodyPr>
          <a:lstStyle/>
          <a:p>
            <a:r>
              <a:rPr lang="en-GB" sz="2800" b="1" u="sng" dirty="0">
                <a:latin typeface="Futura"/>
              </a:rPr>
              <a:t>Discuss this question in pairs: </a:t>
            </a:r>
          </a:p>
          <a:p>
            <a:endParaRPr lang="en-GB" sz="2800" b="1" u="sng" dirty="0">
              <a:latin typeface="Futura"/>
            </a:endParaRPr>
          </a:p>
          <a:p>
            <a:r>
              <a:rPr lang="en-GB" sz="2800" dirty="0">
                <a:latin typeface="Futura"/>
              </a:rPr>
              <a:t>W</a:t>
            </a:r>
            <a:r>
              <a:rPr lang="en-GB" sz="2800" dirty="0">
                <a:latin typeface="Century Gothic" panose="020B0502020202020204" pitchFamily="34" charset="0"/>
              </a:rPr>
              <a:t>here does a joke begin?</a:t>
            </a:r>
            <a:endParaRPr lang="en-GB" sz="3200" dirty="0">
              <a:latin typeface="Futura"/>
            </a:endParaRPr>
          </a:p>
        </p:txBody>
      </p:sp>
      <p:pic>
        <p:nvPicPr>
          <p:cNvPr id="9" name="Picture 8">
            <a:extLst>
              <a:ext uri="{FF2B5EF4-FFF2-40B4-BE49-F238E27FC236}">
                <a16:creationId xmlns:a16="http://schemas.microsoft.com/office/drawing/2014/main" id="{800F852B-2B21-40D9-C44D-8214C0AFA161}"/>
              </a:ext>
            </a:extLst>
          </p:cNvPr>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122520" y="5195973"/>
            <a:ext cx="609291" cy="609291"/>
          </a:xfrm>
          <a:prstGeom prst="rect">
            <a:avLst/>
          </a:prstGeom>
        </p:spPr>
      </p:pic>
      <p:pic>
        <p:nvPicPr>
          <p:cNvPr id="10" name="Picture 9">
            <a:extLst>
              <a:ext uri="{FF2B5EF4-FFF2-40B4-BE49-F238E27FC236}">
                <a16:creationId xmlns:a16="http://schemas.microsoft.com/office/drawing/2014/main" id="{2A3318D1-3738-01EF-A3A1-AF1A6E1D69DA}"/>
              </a:ext>
            </a:extLst>
          </p:cNvPr>
          <p:cNvPicPr>
            <a:picLocks noChangeAspect="1"/>
          </p:cNvPicPr>
          <p:nvPr/>
        </p:nvPicPr>
        <p:blipFill>
          <a:blip r:embed="rId5"/>
          <a:stretch>
            <a:fillRect/>
          </a:stretch>
        </p:blipFill>
        <p:spPr>
          <a:xfrm>
            <a:off x="5351127" y="262506"/>
            <a:ext cx="5105857" cy="6595494"/>
          </a:xfrm>
          <a:prstGeom prst="rect">
            <a:avLst/>
          </a:prstGeom>
        </p:spPr>
      </p:pic>
      <p:pic>
        <p:nvPicPr>
          <p:cNvPr id="12" name="Picture 11">
            <a:extLst>
              <a:ext uri="{FF2B5EF4-FFF2-40B4-BE49-F238E27FC236}">
                <a16:creationId xmlns:a16="http://schemas.microsoft.com/office/drawing/2014/main" id="{12063FC7-747E-E14C-AAEA-C5F17231626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37759" y="1019827"/>
            <a:ext cx="3525287" cy="3606190"/>
          </a:xfrm>
          <a:prstGeom prst="rect">
            <a:avLst/>
          </a:prstGeom>
        </p:spPr>
      </p:pic>
    </p:spTree>
    <p:extLst>
      <p:ext uri="{BB962C8B-B14F-4D97-AF65-F5344CB8AC3E}">
        <p14:creationId xmlns:p14="http://schemas.microsoft.com/office/powerpoint/2010/main" val="2261300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939F67-9B8D-9883-D8FF-72AD7E92D78B}"/>
              </a:ext>
            </a:extLst>
          </p:cNvPr>
          <p:cNvSpPr/>
          <p:nvPr/>
        </p:nvSpPr>
        <p:spPr>
          <a:xfrm>
            <a:off x="230022" y="573659"/>
            <a:ext cx="10565713" cy="707886"/>
          </a:xfrm>
          <a:prstGeom prst="rect">
            <a:avLst/>
          </a:prstGeom>
        </p:spPr>
        <p:txBody>
          <a:bodyPr wrap="none">
            <a:spAutoFit/>
          </a:bodyPr>
          <a:lstStyle/>
          <a:p>
            <a:pPr algn="ctr"/>
            <a:r>
              <a:rPr lang="en-GB" sz="4000" b="1" dirty="0">
                <a:latin typeface="Futura"/>
                <a:cs typeface="FUTURA MEDIUM" panose="020B0602020204020303" pitchFamily="34" charset="-79"/>
              </a:rPr>
              <a:t>What came first, the chicken, or the egg? </a:t>
            </a:r>
          </a:p>
        </p:txBody>
      </p:sp>
      <p:sp>
        <p:nvSpPr>
          <p:cNvPr id="6" name="Rectangle 5">
            <a:extLst>
              <a:ext uri="{FF2B5EF4-FFF2-40B4-BE49-F238E27FC236}">
                <a16:creationId xmlns:a16="http://schemas.microsoft.com/office/drawing/2014/main" id="{9C7446BF-052F-D33E-6458-5EB78F2C6AA8}"/>
              </a:ext>
            </a:extLst>
          </p:cNvPr>
          <p:cNvSpPr/>
          <p:nvPr/>
        </p:nvSpPr>
        <p:spPr>
          <a:xfrm>
            <a:off x="539984" y="2001329"/>
            <a:ext cx="5450531" cy="707886"/>
          </a:xfrm>
          <a:prstGeom prst="rect">
            <a:avLst/>
          </a:prstGeom>
        </p:spPr>
        <p:txBody>
          <a:bodyPr wrap="none">
            <a:spAutoFit/>
          </a:bodyPr>
          <a:lstStyle/>
          <a:p>
            <a:pPr algn="ctr"/>
            <a:r>
              <a:rPr lang="en-GB" sz="4000" b="1" dirty="0">
                <a:latin typeface="Futura"/>
                <a:cs typeface="FUTURA MEDIUM" panose="020B0602020204020303" pitchFamily="34" charset="-79"/>
              </a:rPr>
              <a:t>Where did life begin?</a:t>
            </a:r>
          </a:p>
        </p:txBody>
      </p:sp>
      <p:sp>
        <p:nvSpPr>
          <p:cNvPr id="7" name="Rectangle 6">
            <a:extLst>
              <a:ext uri="{FF2B5EF4-FFF2-40B4-BE49-F238E27FC236}">
                <a16:creationId xmlns:a16="http://schemas.microsoft.com/office/drawing/2014/main" id="{4738EB08-A05F-BFB0-DB20-ACB8303F0A2C}"/>
              </a:ext>
            </a:extLst>
          </p:cNvPr>
          <p:cNvSpPr/>
          <p:nvPr/>
        </p:nvSpPr>
        <p:spPr>
          <a:xfrm>
            <a:off x="2135560" y="3429000"/>
            <a:ext cx="9485035" cy="707886"/>
          </a:xfrm>
          <a:prstGeom prst="rect">
            <a:avLst/>
          </a:prstGeom>
        </p:spPr>
        <p:txBody>
          <a:bodyPr wrap="square">
            <a:spAutoFit/>
          </a:bodyPr>
          <a:lstStyle/>
          <a:p>
            <a:pPr algn="ctr"/>
            <a:r>
              <a:rPr lang="en-GB" sz="4000" b="1" dirty="0">
                <a:latin typeface="Futura"/>
                <a:cs typeface="FUTURA MEDIUM" panose="020B0602020204020303" pitchFamily="34" charset="-79"/>
              </a:rPr>
              <a:t>What creation stories do you know?</a:t>
            </a:r>
          </a:p>
        </p:txBody>
      </p:sp>
    </p:spTree>
    <p:extLst>
      <p:ext uri="{BB962C8B-B14F-4D97-AF65-F5344CB8AC3E}">
        <p14:creationId xmlns:p14="http://schemas.microsoft.com/office/powerpoint/2010/main" val="119019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par>
                          <p:cTn id="8" fill="hold">
                            <p:stCondLst>
                              <p:cond delay="2000"/>
                            </p:stCondLst>
                            <p:childTnLst>
                              <p:par>
                                <p:cTn id="9" presetID="22" presetClass="entr" presetSubtype="8"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2000"/>
                                        <p:tgtEl>
                                          <p:spTgt spid="6"/>
                                        </p:tgtEl>
                                      </p:cBhvr>
                                    </p:animEffect>
                                  </p:childTnLst>
                                </p:cTn>
                              </p:par>
                            </p:childTnLst>
                          </p:cTn>
                        </p:par>
                        <p:par>
                          <p:cTn id="12" fill="hold">
                            <p:stCondLst>
                              <p:cond delay="425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3347A5-1EA8-338B-7C77-9016F3394DFB}"/>
              </a:ext>
            </a:extLst>
          </p:cNvPr>
          <p:cNvSpPr txBox="1"/>
          <p:nvPr/>
        </p:nvSpPr>
        <p:spPr>
          <a:xfrm>
            <a:off x="5774875" y="415696"/>
            <a:ext cx="5690293" cy="138499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latin typeface="Futura"/>
              </a:rPr>
              <a:t>Where have you seen eggs used as a symbol? </a:t>
            </a:r>
          </a:p>
          <a:p>
            <a:endParaRPr lang="en-US" sz="2000" dirty="0">
              <a:solidFill>
                <a:schemeClr val="bg1"/>
              </a:solidFill>
              <a:latin typeface="Futura"/>
            </a:endParaRPr>
          </a:p>
        </p:txBody>
      </p:sp>
      <p:sp>
        <p:nvSpPr>
          <p:cNvPr id="5" name="TextBox 4">
            <a:extLst>
              <a:ext uri="{FF2B5EF4-FFF2-40B4-BE49-F238E27FC236}">
                <a16:creationId xmlns:a16="http://schemas.microsoft.com/office/drawing/2014/main" id="{8DED7CF0-3D31-E790-172F-DC0BBB654723}"/>
              </a:ext>
            </a:extLst>
          </p:cNvPr>
          <p:cNvSpPr txBox="1"/>
          <p:nvPr/>
        </p:nvSpPr>
        <p:spPr>
          <a:xfrm>
            <a:off x="644419" y="540493"/>
            <a:ext cx="3915682" cy="2431435"/>
          </a:xfrm>
          <a:prstGeom prst="rect">
            <a:avLst/>
          </a:prstGeom>
          <a:noFill/>
        </p:spPr>
        <p:txBody>
          <a:bodyPr wrap="square" rtlCol="0">
            <a:spAutoFit/>
          </a:bodyPr>
          <a:lstStyle/>
          <a:p>
            <a:r>
              <a:rPr lang="en-GB" sz="4400" b="1" dirty="0">
                <a:latin typeface="Futura"/>
                <a:cs typeface="FUTURA MEDIUM" panose="020B0602020204020303" pitchFamily="34" charset="-79"/>
              </a:rPr>
              <a:t>Activity 4:</a:t>
            </a:r>
          </a:p>
          <a:p>
            <a:r>
              <a:rPr lang="en-GB" sz="3600" i="1" dirty="0">
                <a:latin typeface="Futura"/>
                <a:cs typeface="FUTURA MEDIUM" panose="020B0602020204020303" pitchFamily="34" charset="-79"/>
              </a:rPr>
              <a:t>Theme and Context: Egg Symbolism</a:t>
            </a:r>
          </a:p>
        </p:txBody>
      </p:sp>
      <p:sp>
        <p:nvSpPr>
          <p:cNvPr id="9" name="Rounded Rectangle 2">
            <a:extLst>
              <a:ext uri="{FF2B5EF4-FFF2-40B4-BE49-F238E27FC236}">
                <a16:creationId xmlns:a16="http://schemas.microsoft.com/office/drawing/2014/main" id="{67A50E4E-23EE-CB70-94DF-A01134DE266F}"/>
              </a:ext>
            </a:extLst>
          </p:cNvPr>
          <p:cNvSpPr/>
          <p:nvPr/>
        </p:nvSpPr>
        <p:spPr>
          <a:xfrm>
            <a:off x="691486" y="3048002"/>
            <a:ext cx="3868615" cy="633046"/>
          </a:xfrm>
          <a:prstGeom prst="roundRect">
            <a:avLst/>
          </a:prstGeom>
          <a:solidFill>
            <a:srgbClr val="ED7D3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Futura"/>
              </a:rPr>
              <a:t>religion</a:t>
            </a:r>
          </a:p>
        </p:txBody>
      </p:sp>
      <p:sp>
        <p:nvSpPr>
          <p:cNvPr id="10" name="Rounded Rectangle 4">
            <a:extLst>
              <a:ext uri="{FF2B5EF4-FFF2-40B4-BE49-F238E27FC236}">
                <a16:creationId xmlns:a16="http://schemas.microsoft.com/office/drawing/2014/main" id="{48EA3F44-3D2F-7A70-F543-74FEC639CBD9}"/>
              </a:ext>
            </a:extLst>
          </p:cNvPr>
          <p:cNvSpPr/>
          <p:nvPr/>
        </p:nvSpPr>
        <p:spPr>
          <a:xfrm>
            <a:off x="691486" y="4013202"/>
            <a:ext cx="3868615" cy="633046"/>
          </a:xfrm>
          <a:prstGeom prst="roundRect">
            <a:avLst/>
          </a:prstGeom>
          <a:solidFill>
            <a:srgbClr val="ED7D3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Futura"/>
              </a:rPr>
              <a:t>culture</a:t>
            </a:r>
          </a:p>
        </p:txBody>
      </p:sp>
      <p:sp>
        <p:nvSpPr>
          <p:cNvPr id="12" name="Rounded Rectangle 5">
            <a:extLst>
              <a:ext uri="{FF2B5EF4-FFF2-40B4-BE49-F238E27FC236}">
                <a16:creationId xmlns:a16="http://schemas.microsoft.com/office/drawing/2014/main" id="{8EFDF2D4-5403-F5EF-801E-6ACA3364BCA1}"/>
              </a:ext>
            </a:extLst>
          </p:cNvPr>
          <p:cNvSpPr/>
          <p:nvPr/>
        </p:nvSpPr>
        <p:spPr>
          <a:xfrm>
            <a:off x="691486" y="4978402"/>
            <a:ext cx="3868615" cy="633046"/>
          </a:xfrm>
          <a:prstGeom prst="roundRect">
            <a:avLst/>
          </a:prstGeom>
          <a:solidFill>
            <a:srgbClr val="ED7D3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Futura"/>
              </a:rPr>
              <a:t>celebrations</a:t>
            </a:r>
          </a:p>
        </p:txBody>
      </p:sp>
      <p:sp>
        <p:nvSpPr>
          <p:cNvPr id="15" name="Rounded Rectangle 6">
            <a:extLst>
              <a:ext uri="{FF2B5EF4-FFF2-40B4-BE49-F238E27FC236}">
                <a16:creationId xmlns:a16="http://schemas.microsoft.com/office/drawing/2014/main" id="{5728C555-1121-11B5-9275-4D01D0177FC8}"/>
              </a:ext>
            </a:extLst>
          </p:cNvPr>
          <p:cNvSpPr/>
          <p:nvPr/>
        </p:nvSpPr>
        <p:spPr>
          <a:xfrm>
            <a:off x="691486" y="5943602"/>
            <a:ext cx="3868615" cy="633046"/>
          </a:xfrm>
          <a:prstGeom prst="roundRect">
            <a:avLst/>
          </a:prstGeom>
          <a:solidFill>
            <a:srgbClr val="ED7D3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Futura"/>
              </a:rPr>
              <a:t>stories/ tales</a:t>
            </a:r>
          </a:p>
        </p:txBody>
      </p:sp>
      <p:pic>
        <p:nvPicPr>
          <p:cNvPr id="16" name="Picture 15">
            <a:extLst>
              <a:ext uri="{FF2B5EF4-FFF2-40B4-BE49-F238E27FC236}">
                <a16:creationId xmlns:a16="http://schemas.microsoft.com/office/drawing/2014/main" id="{8209CE05-5C55-326D-8848-B595E92C65A6}"/>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a:off x="5464719" y="1661499"/>
            <a:ext cx="2075094" cy="2079636"/>
          </a:xfrm>
          <a:prstGeom prst="rect">
            <a:avLst/>
          </a:prstGeom>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0ED95B43-29FA-C662-68D6-71A23AAEAF44}"/>
              </a:ext>
            </a:extLst>
          </p:cNvPr>
          <p:cNvPicPr/>
          <p:nvPr/>
        </p:nvPicPr>
        <p:blipFill rotWithShape="1">
          <a:blip r:embed="rId5" cstate="screen">
            <a:extLst>
              <a:ext uri="{28A0092B-C50C-407E-A947-70E740481C1C}">
                <a14:useLocalDpi xmlns:a14="http://schemas.microsoft.com/office/drawing/2010/main"/>
              </a:ext>
            </a:extLst>
          </a:blip>
          <a:srcRect/>
          <a:stretch/>
        </p:blipFill>
        <p:spPr bwMode="auto">
          <a:xfrm rot="5400000">
            <a:off x="7490117" y="1606489"/>
            <a:ext cx="1943749" cy="1844356"/>
          </a:xfrm>
          <a:prstGeom prst="rect">
            <a:avLst/>
          </a:prstGeom>
          <a:ln>
            <a:noFill/>
          </a:ln>
          <a:extLst>
            <a:ext uri="{53640926-AAD7-44D8-BBD7-CCE9431645EC}">
              <a14:shadowObscured xmlns:a14="http://schemas.microsoft.com/office/drawing/2010/main"/>
            </a:ext>
          </a:extLst>
        </p:spPr>
      </p:pic>
      <p:pic>
        <p:nvPicPr>
          <p:cNvPr id="18" name="Picture 17">
            <a:extLst>
              <a:ext uri="{FF2B5EF4-FFF2-40B4-BE49-F238E27FC236}">
                <a16:creationId xmlns:a16="http://schemas.microsoft.com/office/drawing/2014/main" id="{04F7822F-82D7-CEF2-B080-12CD47B7BD18}"/>
              </a:ext>
            </a:extLst>
          </p:cNvPr>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9540711" y="1635373"/>
            <a:ext cx="2195786" cy="2195786"/>
          </a:xfrm>
          <a:prstGeom prst="rect">
            <a:avLst/>
          </a:prstGeom>
          <a:ln>
            <a:noFill/>
          </a:ln>
          <a:extLst>
            <a:ext uri="{53640926-AAD7-44D8-BBD7-CCE9431645EC}">
              <a14:shadowObscured xmlns:a14="http://schemas.microsoft.com/office/drawing/2010/main"/>
            </a:ext>
          </a:extLst>
        </p:spPr>
      </p:pic>
      <p:pic>
        <p:nvPicPr>
          <p:cNvPr id="19" name="Picture 18">
            <a:extLst>
              <a:ext uri="{FF2B5EF4-FFF2-40B4-BE49-F238E27FC236}">
                <a16:creationId xmlns:a16="http://schemas.microsoft.com/office/drawing/2014/main" id="{BB04030D-631E-FCC3-EA98-325BCBF13FDE}"/>
              </a:ext>
            </a:extLst>
          </p:cNvPr>
          <p:cNvPicPr/>
          <p:nvPr/>
        </p:nvPicPr>
        <p:blipFill rotWithShape="1">
          <a:blip r:embed="rId7" cstate="screen">
            <a:extLst>
              <a:ext uri="{28A0092B-C50C-407E-A947-70E740481C1C}">
                <a14:useLocalDpi xmlns:a14="http://schemas.microsoft.com/office/drawing/2010/main"/>
              </a:ext>
            </a:extLst>
          </a:blip>
          <a:srcRect/>
          <a:stretch/>
        </p:blipFill>
        <p:spPr bwMode="auto">
          <a:xfrm>
            <a:off x="5375920" y="4713819"/>
            <a:ext cx="2064100" cy="1930400"/>
          </a:xfrm>
          <a:prstGeom prst="rect">
            <a:avLst/>
          </a:prstGeom>
          <a:ln>
            <a:noFill/>
          </a:ln>
          <a:extLst>
            <a:ext uri="{53640926-AAD7-44D8-BBD7-CCE9431645EC}">
              <a14:shadowObscured xmlns:a14="http://schemas.microsoft.com/office/drawing/2010/main"/>
            </a:ext>
          </a:extLst>
        </p:spPr>
      </p:pic>
      <p:pic>
        <p:nvPicPr>
          <p:cNvPr id="20" name="Picture 19">
            <a:extLst>
              <a:ext uri="{FF2B5EF4-FFF2-40B4-BE49-F238E27FC236}">
                <a16:creationId xmlns:a16="http://schemas.microsoft.com/office/drawing/2014/main" id="{3392BAFF-1A33-FB76-6AED-D4E4D69DF40D}"/>
              </a:ext>
            </a:extLst>
          </p:cNvPr>
          <p:cNvPicPr/>
          <p:nvPr/>
        </p:nvPicPr>
        <p:blipFill rotWithShape="1">
          <a:blip r:embed="rId8" cstate="screen">
            <a:extLst>
              <a:ext uri="{28A0092B-C50C-407E-A947-70E740481C1C}">
                <a14:useLocalDpi xmlns:a14="http://schemas.microsoft.com/office/drawing/2010/main"/>
              </a:ext>
            </a:extLst>
          </a:blip>
          <a:srcRect/>
          <a:stretch/>
        </p:blipFill>
        <p:spPr bwMode="auto">
          <a:xfrm>
            <a:off x="9774494" y="4646248"/>
            <a:ext cx="1980412" cy="1934630"/>
          </a:xfrm>
          <a:prstGeom prst="rect">
            <a:avLst/>
          </a:prstGeom>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B1171C1C-DA9C-6F41-8D61-5EFE5C573491}"/>
              </a:ext>
            </a:extLst>
          </p:cNvPr>
          <p:cNvPicPr/>
          <p:nvPr/>
        </p:nvPicPr>
        <p:blipFill>
          <a:blip r:embed="rId9" cstate="screen">
            <a:extLst>
              <a:ext uri="{28A0092B-C50C-407E-A947-70E740481C1C}">
                <a14:useLocalDpi xmlns:a14="http://schemas.microsoft.com/office/drawing/2010/main"/>
              </a:ext>
            </a:extLst>
          </a:blip>
          <a:stretch>
            <a:fillRect/>
          </a:stretch>
        </p:blipFill>
        <p:spPr>
          <a:xfrm>
            <a:off x="7431110" y="3524529"/>
            <a:ext cx="2265290" cy="2280735"/>
          </a:xfrm>
          <a:prstGeom prst="rect">
            <a:avLst/>
          </a:prstGeom>
        </p:spPr>
      </p:pic>
    </p:spTree>
    <p:extLst>
      <p:ext uri="{BB962C8B-B14F-4D97-AF65-F5344CB8AC3E}">
        <p14:creationId xmlns:p14="http://schemas.microsoft.com/office/powerpoint/2010/main" val="363536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25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250"/>
                            </p:stCondLst>
                            <p:childTnLst>
                              <p:par>
                                <p:cTn id="8" presetID="1" presetClass="entr" presetSubtype="0" fill="hold" nodeType="afterEffect">
                                  <p:stCondLst>
                                    <p:cond delay="250"/>
                                  </p:stCondLst>
                                  <p:childTnLst>
                                    <p:set>
                                      <p:cBhvr>
                                        <p:cTn id="9" dur="1" fill="hold">
                                          <p:stCondLst>
                                            <p:cond delay="0"/>
                                          </p:stCondLst>
                                        </p:cTn>
                                        <p:tgtEl>
                                          <p:spTgt spid="18"/>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250"/>
                                  </p:stCondLst>
                                  <p:childTnLst>
                                    <p:set>
                                      <p:cBhvr>
                                        <p:cTn id="12" dur="1" fill="hold">
                                          <p:stCondLst>
                                            <p:cond delay="0"/>
                                          </p:stCondLst>
                                        </p:cTn>
                                        <p:tgtEl>
                                          <p:spTgt spid="20"/>
                                        </p:tgtEl>
                                        <p:attrNameLst>
                                          <p:attrName>style.visibility</p:attrName>
                                        </p:attrNameLst>
                                      </p:cBhvr>
                                      <p:to>
                                        <p:strVal val="visible"/>
                                      </p:to>
                                    </p:set>
                                  </p:childTnLst>
                                </p:cTn>
                              </p:par>
                            </p:childTnLst>
                          </p:cTn>
                        </p:par>
                        <p:par>
                          <p:cTn id="13" fill="hold">
                            <p:stCondLst>
                              <p:cond delay="750"/>
                            </p:stCondLst>
                            <p:childTnLst>
                              <p:par>
                                <p:cTn id="14" presetID="1" presetClass="entr" presetSubtype="0" fill="hold" nodeType="afterEffect">
                                  <p:stCondLst>
                                    <p:cond delay="250"/>
                                  </p:stCondLst>
                                  <p:childTnLst>
                                    <p:set>
                                      <p:cBhvr>
                                        <p:cTn id="15" dur="1" fill="hold">
                                          <p:stCondLst>
                                            <p:cond delay="0"/>
                                          </p:stCondLst>
                                        </p:cTn>
                                        <p:tgtEl>
                                          <p:spTgt spid="19"/>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25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837FA30-9C16-8418-600B-1DBD72C8CC04}"/>
              </a:ext>
            </a:extLst>
          </p:cNvPr>
          <p:cNvSpPr txBox="1"/>
          <p:nvPr/>
        </p:nvSpPr>
        <p:spPr>
          <a:xfrm>
            <a:off x="382113" y="2726211"/>
            <a:ext cx="4468008" cy="4093428"/>
          </a:xfrm>
          <a:prstGeom prst="rect">
            <a:avLst/>
          </a:prstGeom>
          <a:noFill/>
        </p:spPr>
        <p:txBody>
          <a:bodyPr wrap="square" rtlCol="0">
            <a:spAutoFit/>
          </a:bodyPr>
          <a:lstStyle/>
          <a:p>
            <a:r>
              <a:rPr lang="en-GB" sz="2000" dirty="0">
                <a:latin typeface="Futura"/>
              </a:rPr>
              <a:t>Creation Stories:</a:t>
            </a:r>
          </a:p>
          <a:p>
            <a:r>
              <a:rPr lang="en-GB" sz="2000" dirty="0">
                <a:latin typeface="Futura"/>
              </a:rPr>
              <a:t>In much </a:t>
            </a:r>
            <a:r>
              <a:rPr lang="en-GB" sz="2000" b="1" dirty="0">
                <a:latin typeface="Futura"/>
              </a:rPr>
              <a:t>ancient mythology </a:t>
            </a:r>
            <a:r>
              <a:rPr lang="en-GB" sz="2000" dirty="0">
                <a:latin typeface="Futura"/>
              </a:rPr>
              <a:t>it was believed  that the universe started with a cosmic egg. </a:t>
            </a:r>
          </a:p>
          <a:p>
            <a:endParaRPr lang="en-GB" sz="2000" dirty="0">
              <a:latin typeface="Futura"/>
            </a:endParaRPr>
          </a:p>
          <a:p>
            <a:r>
              <a:rPr lang="en-GB" sz="2000" dirty="0">
                <a:latin typeface="Futura"/>
              </a:rPr>
              <a:t>Read the information about cosmic egg myths and discuss how this could relate to the poem?</a:t>
            </a:r>
          </a:p>
          <a:p>
            <a:endParaRPr lang="en-GB" sz="2000" dirty="0">
              <a:latin typeface="Futura"/>
            </a:endParaRPr>
          </a:p>
          <a:p>
            <a:r>
              <a:rPr lang="en-GB" sz="2000" i="1" dirty="0">
                <a:latin typeface="Futura"/>
              </a:rPr>
              <a:t>Note the meanings of unfamiliar words. </a:t>
            </a:r>
          </a:p>
          <a:p>
            <a:endParaRPr lang="en-GB" sz="2000" dirty="0">
              <a:latin typeface="Futura"/>
            </a:endParaRPr>
          </a:p>
        </p:txBody>
      </p:sp>
      <p:sp>
        <p:nvSpPr>
          <p:cNvPr id="6" name="TextBox 5">
            <a:extLst>
              <a:ext uri="{FF2B5EF4-FFF2-40B4-BE49-F238E27FC236}">
                <a16:creationId xmlns:a16="http://schemas.microsoft.com/office/drawing/2014/main" id="{76D281E8-2133-479A-AB02-717F373B27EC}"/>
              </a:ext>
            </a:extLst>
          </p:cNvPr>
          <p:cNvSpPr txBox="1"/>
          <p:nvPr/>
        </p:nvSpPr>
        <p:spPr>
          <a:xfrm>
            <a:off x="551384" y="363755"/>
            <a:ext cx="3875532" cy="2431435"/>
          </a:xfrm>
          <a:prstGeom prst="rect">
            <a:avLst/>
          </a:prstGeom>
          <a:noFill/>
        </p:spPr>
        <p:txBody>
          <a:bodyPr wrap="square" rtlCol="0">
            <a:spAutoFit/>
          </a:bodyPr>
          <a:lstStyle/>
          <a:p>
            <a:r>
              <a:rPr lang="en-GB" sz="4400" b="1" dirty="0">
                <a:latin typeface="Futura"/>
                <a:cs typeface="FUTURA MEDIUM" panose="020B0602020204020303" pitchFamily="34" charset="-79"/>
              </a:rPr>
              <a:t>Activity 4:</a:t>
            </a:r>
          </a:p>
          <a:p>
            <a:r>
              <a:rPr lang="en-GB" sz="3600" i="1" dirty="0">
                <a:latin typeface="Futura"/>
                <a:cs typeface="FUTURA MEDIUM" panose="020B0602020204020303" pitchFamily="34" charset="-79"/>
              </a:rPr>
              <a:t>Theme and Context: The Cosmic Egg</a:t>
            </a:r>
          </a:p>
        </p:txBody>
      </p:sp>
      <p:sp>
        <p:nvSpPr>
          <p:cNvPr id="7" name="Rounded Rectangle 2">
            <a:extLst>
              <a:ext uri="{FF2B5EF4-FFF2-40B4-BE49-F238E27FC236}">
                <a16:creationId xmlns:a16="http://schemas.microsoft.com/office/drawing/2014/main" id="{998A0C05-28EE-C1D0-6873-28F691A91179}"/>
              </a:ext>
            </a:extLst>
          </p:cNvPr>
          <p:cNvSpPr/>
          <p:nvPr/>
        </p:nvSpPr>
        <p:spPr>
          <a:xfrm>
            <a:off x="5379512" y="159333"/>
            <a:ext cx="6481010" cy="89835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Primal: </a:t>
            </a:r>
            <a:r>
              <a:rPr lang="en-GB" sz="2400" dirty="0">
                <a:solidFill>
                  <a:schemeClr val="tx1"/>
                </a:solidFill>
                <a:latin typeface="Futura"/>
              </a:rPr>
              <a:t>basic/ early stage of development.</a:t>
            </a:r>
          </a:p>
        </p:txBody>
      </p:sp>
      <p:sp>
        <p:nvSpPr>
          <p:cNvPr id="8" name="Rounded Rectangle 4">
            <a:extLst>
              <a:ext uri="{FF2B5EF4-FFF2-40B4-BE49-F238E27FC236}">
                <a16:creationId xmlns:a16="http://schemas.microsoft.com/office/drawing/2014/main" id="{86C05933-FC0F-3A75-DBE3-1D55D1BA39E7}"/>
              </a:ext>
            </a:extLst>
          </p:cNvPr>
          <p:cNvSpPr/>
          <p:nvPr/>
        </p:nvSpPr>
        <p:spPr>
          <a:xfrm>
            <a:off x="5379512" y="1471751"/>
            <a:ext cx="6481010" cy="89835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Potent: </a:t>
            </a:r>
            <a:r>
              <a:rPr lang="en-GB" sz="2400" dirty="0">
                <a:solidFill>
                  <a:schemeClr val="tx1"/>
                </a:solidFill>
                <a:latin typeface="Futura"/>
              </a:rPr>
              <a:t>very powerful, forceful or effective. </a:t>
            </a:r>
          </a:p>
        </p:txBody>
      </p:sp>
      <p:sp>
        <p:nvSpPr>
          <p:cNvPr id="9" name="Rounded Rectangle 5">
            <a:extLst>
              <a:ext uri="{FF2B5EF4-FFF2-40B4-BE49-F238E27FC236}">
                <a16:creationId xmlns:a16="http://schemas.microsoft.com/office/drawing/2014/main" id="{D0C78B1F-BD50-7C9D-E070-5F9201226354}"/>
              </a:ext>
            </a:extLst>
          </p:cNvPr>
          <p:cNvSpPr/>
          <p:nvPr/>
        </p:nvSpPr>
        <p:spPr>
          <a:xfrm>
            <a:off x="5379512" y="2784169"/>
            <a:ext cx="6481010" cy="89835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Elliptical: </a:t>
            </a:r>
            <a:r>
              <a:rPr lang="en-GB" sz="2400" dirty="0">
                <a:solidFill>
                  <a:schemeClr val="tx1"/>
                </a:solidFill>
                <a:latin typeface="Futura"/>
              </a:rPr>
              <a:t>having an oval shape.</a:t>
            </a:r>
          </a:p>
        </p:txBody>
      </p:sp>
      <p:sp>
        <p:nvSpPr>
          <p:cNvPr id="10" name="Rounded Rectangle 6">
            <a:extLst>
              <a:ext uri="{FF2B5EF4-FFF2-40B4-BE49-F238E27FC236}">
                <a16:creationId xmlns:a16="http://schemas.microsoft.com/office/drawing/2014/main" id="{6A32A557-C84B-6AB0-CDEB-6D4F4752D903}"/>
              </a:ext>
            </a:extLst>
          </p:cNvPr>
          <p:cNvSpPr/>
          <p:nvPr/>
        </p:nvSpPr>
        <p:spPr>
          <a:xfrm>
            <a:off x="5379512" y="4096587"/>
            <a:ext cx="6481010" cy="89835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Primeval: </a:t>
            </a:r>
            <a:r>
              <a:rPr lang="en-GB" sz="2400" dirty="0">
                <a:solidFill>
                  <a:schemeClr val="tx1"/>
                </a:solidFill>
                <a:latin typeface="Futura"/>
              </a:rPr>
              <a:t>ancient, existing from a very early time.</a:t>
            </a:r>
            <a:r>
              <a:rPr lang="en-GB" sz="2400" b="1" dirty="0">
                <a:solidFill>
                  <a:schemeClr val="tx1"/>
                </a:solidFill>
                <a:latin typeface="Futura"/>
              </a:rPr>
              <a:t> </a:t>
            </a:r>
          </a:p>
        </p:txBody>
      </p:sp>
      <p:sp>
        <p:nvSpPr>
          <p:cNvPr id="11" name="Rounded Rectangle 7">
            <a:extLst>
              <a:ext uri="{FF2B5EF4-FFF2-40B4-BE49-F238E27FC236}">
                <a16:creationId xmlns:a16="http://schemas.microsoft.com/office/drawing/2014/main" id="{D7DB80B8-B847-7496-7D34-80C9367C593B}"/>
              </a:ext>
            </a:extLst>
          </p:cNvPr>
          <p:cNvSpPr/>
          <p:nvPr/>
        </p:nvSpPr>
        <p:spPr>
          <a:xfrm>
            <a:off x="5379512" y="5409006"/>
            <a:ext cx="6481010" cy="898358"/>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Primordial: </a:t>
            </a:r>
            <a:r>
              <a:rPr lang="en-GB" sz="2400" dirty="0">
                <a:solidFill>
                  <a:schemeClr val="tx1"/>
                </a:solidFill>
                <a:latin typeface="Futura"/>
              </a:rPr>
              <a:t>existing since the beginning of the world.   </a:t>
            </a:r>
          </a:p>
        </p:txBody>
      </p:sp>
    </p:spTree>
    <p:extLst>
      <p:ext uri="{BB962C8B-B14F-4D97-AF65-F5344CB8AC3E}">
        <p14:creationId xmlns:p14="http://schemas.microsoft.com/office/powerpoint/2010/main" val="2576824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D13FA0-2954-732A-7D4F-A649C92264CA}"/>
              </a:ext>
            </a:extLst>
          </p:cNvPr>
          <p:cNvSpPr txBox="1"/>
          <p:nvPr/>
        </p:nvSpPr>
        <p:spPr>
          <a:xfrm>
            <a:off x="478158" y="332656"/>
            <a:ext cx="4312591" cy="1508105"/>
          </a:xfrm>
          <a:prstGeom prst="rect">
            <a:avLst/>
          </a:prstGeom>
          <a:noFill/>
        </p:spPr>
        <p:txBody>
          <a:bodyPr wrap="square" rtlCol="0">
            <a:spAutoFit/>
          </a:bodyPr>
          <a:lstStyle/>
          <a:p>
            <a:r>
              <a:rPr lang="en-GB" sz="4400" b="1" dirty="0">
                <a:latin typeface="Futura"/>
                <a:cs typeface="FUTURA MEDIUM" panose="020B0602020204020303" pitchFamily="34" charset="-79"/>
              </a:rPr>
              <a:t>Activity 5:</a:t>
            </a:r>
          </a:p>
          <a:p>
            <a:r>
              <a:rPr lang="en-GB" sz="4000" i="1" dirty="0">
                <a:latin typeface="Futura"/>
                <a:cs typeface="FUTURA MEDIUM" panose="020B0602020204020303" pitchFamily="34" charset="-79"/>
              </a:rPr>
              <a:t>Making Links</a:t>
            </a:r>
            <a:r>
              <a:rPr lang="en-GB" sz="4800" b="1" dirty="0">
                <a:latin typeface="Futura"/>
                <a:cs typeface="FUTURA MEDIUM" panose="020B0602020204020303" pitchFamily="34" charset="-79"/>
              </a:rPr>
              <a:t> </a:t>
            </a:r>
          </a:p>
        </p:txBody>
      </p:sp>
      <p:sp>
        <p:nvSpPr>
          <p:cNvPr id="5" name="Rounded Rectangle 7">
            <a:extLst>
              <a:ext uri="{FF2B5EF4-FFF2-40B4-BE49-F238E27FC236}">
                <a16:creationId xmlns:a16="http://schemas.microsoft.com/office/drawing/2014/main" id="{92CE64F1-4CC8-81D4-B66B-24F78BCCFAE8}"/>
              </a:ext>
            </a:extLst>
          </p:cNvPr>
          <p:cNvSpPr/>
          <p:nvPr/>
        </p:nvSpPr>
        <p:spPr>
          <a:xfrm>
            <a:off x="7401254" y="397843"/>
            <a:ext cx="2807367" cy="1239357"/>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A small joke/ laughter </a:t>
            </a:r>
            <a:endParaRPr lang="en-GB" sz="2400" dirty="0">
              <a:solidFill>
                <a:schemeClr val="tx1"/>
              </a:solidFill>
              <a:latin typeface="Futura"/>
            </a:endParaRPr>
          </a:p>
        </p:txBody>
      </p:sp>
      <p:sp>
        <p:nvSpPr>
          <p:cNvPr id="12" name="Rounded Rectangle 8">
            <a:extLst>
              <a:ext uri="{FF2B5EF4-FFF2-40B4-BE49-F238E27FC236}">
                <a16:creationId xmlns:a16="http://schemas.microsoft.com/office/drawing/2014/main" id="{B027B9B6-B1D6-BE10-9B7B-A91589A2548C}"/>
              </a:ext>
            </a:extLst>
          </p:cNvPr>
          <p:cNvSpPr/>
          <p:nvPr/>
        </p:nvSpPr>
        <p:spPr>
          <a:xfrm>
            <a:off x="7401253" y="4993906"/>
            <a:ext cx="2807367" cy="1239357"/>
          </a:xfrm>
          <a:prstGeom prst="roundRect">
            <a:avLst/>
          </a:prstGeom>
          <a:solidFill>
            <a:srgbClr val="ED7D3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Futura"/>
              </a:rPr>
              <a:t>An egg</a:t>
            </a:r>
            <a:endParaRPr lang="en-GB" sz="2400" dirty="0">
              <a:solidFill>
                <a:schemeClr val="tx1"/>
              </a:solidFill>
              <a:latin typeface="Futura"/>
            </a:endParaRPr>
          </a:p>
        </p:txBody>
      </p:sp>
      <p:sp>
        <p:nvSpPr>
          <p:cNvPr id="13" name="Title 1">
            <a:extLst>
              <a:ext uri="{FF2B5EF4-FFF2-40B4-BE49-F238E27FC236}">
                <a16:creationId xmlns:a16="http://schemas.microsoft.com/office/drawing/2014/main" id="{915BDB79-33F6-CA26-ADF8-ED4479997B3A}"/>
              </a:ext>
            </a:extLst>
          </p:cNvPr>
          <p:cNvSpPr txBox="1">
            <a:spLocks/>
          </p:cNvSpPr>
          <p:nvPr/>
        </p:nvSpPr>
        <p:spPr>
          <a:xfrm>
            <a:off x="5754975" y="2029163"/>
            <a:ext cx="6031832" cy="827024"/>
          </a:xfrm>
          <a:prstGeom prst="rect">
            <a:avLst/>
          </a:prstGeom>
        </p:spPr>
        <p:txBody>
          <a:bodyPr>
            <a:noAutofit/>
            <a:scene3d>
              <a:camera prst="orthographicFront"/>
              <a:lightRig rig="threePt" dir="t"/>
            </a:scene3d>
            <a:sp3d extrusionH="57150">
              <a:bevelT h="25400" prst="softRound"/>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effectLst/>
                <a:latin typeface="Futura"/>
                <a:cs typeface="FUTURA MEDIUM" panose="020B0602020204020303" pitchFamily="34" charset="-79"/>
              </a:rPr>
              <a:t>Laughter is an egg </a:t>
            </a:r>
          </a:p>
        </p:txBody>
      </p:sp>
      <p:pic>
        <p:nvPicPr>
          <p:cNvPr id="14" name="Picture 13">
            <a:extLst>
              <a:ext uri="{FF2B5EF4-FFF2-40B4-BE49-F238E27FC236}">
                <a16:creationId xmlns:a16="http://schemas.microsoft.com/office/drawing/2014/main" id="{52AE86EE-A97D-A48B-8321-FA67E4D9765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47023" y="2730601"/>
            <a:ext cx="1915826" cy="2263305"/>
          </a:xfrm>
          <a:prstGeom prst="rect">
            <a:avLst/>
          </a:prstGeom>
        </p:spPr>
      </p:pic>
      <p:sp>
        <p:nvSpPr>
          <p:cNvPr id="15" name="Arc 14">
            <a:extLst>
              <a:ext uri="{FF2B5EF4-FFF2-40B4-BE49-F238E27FC236}">
                <a16:creationId xmlns:a16="http://schemas.microsoft.com/office/drawing/2014/main" id="{0C9D0B2C-7450-9A17-3327-2CB2FEDCEB67}"/>
              </a:ext>
            </a:extLst>
          </p:cNvPr>
          <p:cNvSpPr/>
          <p:nvPr/>
        </p:nvSpPr>
        <p:spPr>
          <a:xfrm>
            <a:off x="9476744" y="1203318"/>
            <a:ext cx="2310063" cy="3790588"/>
          </a:xfrm>
          <a:prstGeom prst="arc">
            <a:avLst>
              <a:gd name="adj1" fmla="val 16200000"/>
              <a:gd name="adj2" fmla="val 5713437"/>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Futura"/>
            </a:endParaRPr>
          </a:p>
        </p:txBody>
      </p:sp>
      <p:sp>
        <p:nvSpPr>
          <p:cNvPr id="16" name="Arc 15">
            <a:extLst>
              <a:ext uri="{FF2B5EF4-FFF2-40B4-BE49-F238E27FC236}">
                <a16:creationId xmlns:a16="http://schemas.microsoft.com/office/drawing/2014/main" id="{2407F861-5A21-DBE9-B4CD-5074AFE2B996}"/>
              </a:ext>
            </a:extLst>
          </p:cNvPr>
          <p:cNvSpPr/>
          <p:nvPr/>
        </p:nvSpPr>
        <p:spPr>
          <a:xfrm rot="10800000">
            <a:off x="5754976" y="1311497"/>
            <a:ext cx="2310063" cy="3790588"/>
          </a:xfrm>
          <a:prstGeom prst="arc">
            <a:avLst>
              <a:gd name="adj1" fmla="val 16200000"/>
              <a:gd name="adj2" fmla="val 5713437"/>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Futura"/>
            </a:endParaRPr>
          </a:p>
        </p:txBody>
      </p:sp>
      <p:pic>
        <p:nvPicPr>
          <p:cNvPr id="17" name="Picture 16" descr="https://miro.medium.com/v2/resize:fit:875/1*O24ec55_rtUFf9uxIWdYWw.jpeg">
            <a:extLst>
              <a:ext uri="{FF2B5EF4-FFF2-40B4-BE49-F238E27FC236}">
                <a16:creationId xmlns:a16="http://schemas.microsoft.com/office/drawing/2014/main" id="{60EB8353-D0A7-F34D-0111-135C1C883555}"/>
              </a:ext>
            </a:extLst>
          </p:cNvPr>
          <p:cNvPicPr/>
          <p:nvPr/>
        </p:nvPicPr>
        <p:blipFill rotWithShape="1">
          <a:blip r:embed="rId5" cstate="screen">
            <a:extLst>
              <a:ext uri="{28A0092B-C50C-407E-A947-70E740481C1C}">
                <a14:useLocalDpi xmlns:a14="http://schemas.microsoft.com/office/drawing/2010/main"/>
              </a:ext>
            </a:extLst>
          </a:blip>
          <a:srcRect/>
          <a:stretch/>
        </p:blipFill>
        <p:spPr bwMode="auto">
          <a:xfrm>
            <a:off x="228525" y="3658294"/>
            <a:ext cx="4395964" cy="2671225"/>
          </a:xfrm>
          <a:prstGeom prst="rect">
            <a:avLst/>
          </a:prstGeom>
          <a:noFill/>
          <a:ln>
            <a:noFill/>
          </a:ln>
          <a:extLst>
            <a:ext uri="{53640926-AAD7-44D8-BBD7-CCE9431645EC}">
              <a14:shadowObscured xmlns:a14="http://schemas.microsoft.com/office/drawing/2010/main"/>
            </a:ext>
          </a:extLst>
        </p:spPr>
      </p:pic>
      <p:sp>
        <p:nvSpPr>
          <p:cNvPr id="18" name="TextBox 17">
            <a:extLst>
              <a:ext uri="{FF2B5EF4-FFF2-40B4-BE49-F238E27FC236}">
                <a16:creationId xmlns:a16="http://schemas.microsoft.com/office/drawing/2014/main" id="{306084D1-0B5C-CC87-254B-79B1D39BA737}"/>
              </a:ext>
            </a:extLst>
          </p:cNvPr>
          <p:cNvSpPr txBox="1"/>
          <p:nvPr/>
        </p:nvSpPr>
        <p:spPr>
          <a:xfrm>
            <a:off x="286830" y="2409760"/>
            <a:ext cx="4468008" cy="1138773"/>
          </a:xfrm>
          <a:prstGeom prst="rect">
            <a:avLst/>
          </a:prstGeom>
          <a:noFill/>
        </p:spPr>
        <p:txBody>
          <a:bodyPr wrap="square" rtlCol="0">
            <a:spAutoFit/>
          </a:bodyPr>
          <a:lstStyle/>
          <a:p>
            <a:r>
              <a:rPr lang="en-GB" sz="2400" dirty="0">
                <a:latin typeface="Futura"/>
              </a:rPr>
              <a:t>What is the link between laughter and an egg?</a:t>
            </a:r>
            <a:endParaRPr lang="en-GB" sz="2400" i="1" dirty="0">
              <a:latin typeface="Futura"/>
            </a:endParaRPr>
          </a:p>
          <a:p>
            <a:endParaRPr lang="en-GB" sz="2000" dirty="0">
              <a:latin typeface="Futura"/>
            </a:endParaRPr>
          </a:p>
        </p:txBody>
      </p:sp>
    </p:spTree>
    <p:extLst>
      <p:ext uri="{BB962C8B-B14F-4D97-AF65-F5344CB8AC3E}">
        <p14:creationId xmlns:p14="http://schemas.microsoft.com/office/powerpoint/2010/main" val="155861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2000"/>
                                        <p:tgtEl>
                                          <p:spTgt spid="15"/>
                                        </p:tgtEl>
                                      </p:cBhvr>
                                    </p:animEffect>
                                  </p:childTnLst>
                                </p:cTn>
                              </p:par>
                            </p:childTnLst>
                          </p:cTn>
                        </p:par>
                        <p:par>
                          <p:cTn id="8" fill="hold">
                            <p:stCondLst>
                              <p:cond delay="2000"/>
                            </p:stCondLst>
                            <p:childTnLst>
                              <p:par>
                                <p:cTn id="9" presetID="22" presetClass="entr" presetSubtype="4" fill="hold" grpId="0" nodeType="afterEffect">
                                  <p:stCondLst>
                                    <p:cond delay="25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20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wipe(left)">
                                      <p:cBhvr>
                                        <p:cTn id="16" dur="2000"/>
                                        <p:tgtEl>
                                          <p:spTgt spid="13">
                                            <p:txEl>
                                              <p:pRg st="0" end="0"/>
                                            </p:txEl>
                                          </p:spTgt>
                                        </p:tgtEl>
                                      </p:cBhvr>
                                    </p:animEffect>
                                  </p:childTnLst>
                                </p:cTn>
                              </p:par>
                            </p:childTnLst>
                          </p:cTn>
                        </p:par>
                        <p:par>
                          <p:cTn id="17" fill="hold">
                            <p:stCondLst>
                              <p:cond delay="2000"/>
                            </p:stCondLst>
                            <p:childTnLst>
                              <p:par>
                                <p:cTn id="18" presetID="26" presetClass="entr" presetSubtype="0" fill="hold" nodeType="afterEffect">
                                  <p:stCondLst>
                                    <p:cond delay="25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80">
                                          <p:stCondLst>
                                            <p:cond delay="0"/>
                                          </p:stCondLst>
                                        </p:cTn>
                                        <p:tgtEl>
                                          <p:spTgt spid="14"/>
                                        </p:tgtEl>
                                      </p:cBhvr>
                                    </p:animEffect>
                                    <p:anim calcmode="lin" valueType="num">
                                      <p:cBhvr>
                                        <p:cTn id="21"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6" dur="26">
                                          <p:stCondLst>
                                            <p:cond delay="650"/>
                                          </p:stCondLst>
                                        </p:cTn>
                                        <p:tgtEl>
                                          <p:spTgt spid="14"/>
                                        </p:tgtEl>
                                      </p:cBhvr>
                                      <p:to x="100000" y="60000"/>
                                    </p:animScale>
                                    <p:animScale>
                                      <p:cBhvr>
                                        <p:cTn id="27" dur="166" decel="50000">
                                          <p:stCondLst>
                                            <p:cond delay="676"/>
                                          </p:stCondLst>
                                        </p:cTn>
                                        <p:tgtEl>
                                          <p:spTgt spid="14"/>
                                        </p:tgtEl>
                                      </p:cBhvr>
                                      <p:to x="100000" y="100000"/>
                                    </p:animScale>
                                    <p:animScale>
                                      <p:cBhvr>
                                        <p:cTn id="28" dur="26">
                                          <p:stCondLst>
                                            <p:cond delay="1312"/>
                                          </p:stCondLst>
                                        </p:cTn>
                                        <p:tgtEl>
                                          <p:spTgt spid="14"/>
                                        </p:tgtEl>
                                      </p:cBhvr>
                                      <p:to x="100000" y="80000"/>
                                    </p:animScale>
                                    <p:animScale>
                                      <p:cBhvr>
                                        <p:cTn id="29" dur="166" decel="50000">
                                          <p:stCondLst>
                                            <p:cond delay="1338"/>
                                          </p:stCondLst>
                                        </p:cTn>
                                        <p:tgtEl>
                                          <p:spTgt spid="14"/>
                                        </p:tgtEl>
                                      </p:cBhvr>
                                      <p:to x="100000" y="100000"/>
                                    </p:animScale>
                                    <p:animScale>
                                      <p:cBhvr>
                                        <p:cTn id="30" dur="26">
                                          <p:stCondLst>
                                            <p:cond delay="1642"/>
                                          </p:stCondLst>
                                        </p:cTn>
                                        <p:tgtEl>
                                          <p:spTgt spid="14"/>
                                        </p:tgtEl>
                                      </p:cBhvr>
                                      <p:to x="100000" y="90000"/>
                                    </p:animScale>
                                    <p:animScale>
                                      <p:cBhvr>
                                        <p:cTn id="31" dur="166" decel="50000">
                                          <p:stCondLst>
                                            <p:cond delay="1668"/>
                                          </p:stCondLst>
                                        </p:cTn>
                                        <p:tgtEl>
                                          <p:spTgt spid="14"/>
                                        </p:tgtEl>
                                      </p:cBhvr>
                                      <p:to x="100000" y="100000"/>
                                    </p:animScale>
                                    <p:animScale>
                                      <p:cBhvr>
                                        <p:cTn id="32" dur="26">
                                          <p:stCondLst>
                                            <p:cond delay="1808"/>
                                          </p:stCondLst>
                                        </p:cTn>
                                        <p:tgtEl>
                                          <p:spTgt spid="14"/>
                                        </p:tgtEl>
                                      </p:cBhvr>
                                      <p:to x="100000" y="95000"/>
                                    </p:animScale>
                                    <p:animScale>
                                      <p:cBhvr>
                                        <p:cTn id="33"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0a693cd-7f60-46fa-b25a-0036cabe508b" xsi:nil="true"/>
    <lcf76f155ced4ddcb4097134ff3c332f xmlns="74593fc1-6b2b-4388-8359-12566dde245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77ED330CC07045939243B62B7CD2FB" ma:contentTypeVersion="15" ma:contentTypeDescription="Create a new document." ma:contentTypeScope="" ma:versionID="ec816173f26b5de730115cc212641d5d">
  <xsd:schema xmlns:xsd="http://www.w3.org/2001/XMLSchema" xmlns:xs="http://www.w3.org/2001/XMLSchema" xmlns:p="http://schemas.microsoft.com/office/2006/metadata/properties" xmlns:ns2="74593fc1-6b2b-4388-8359-12566dde2457" xmlns:ns3="f0a693cd-7f60-46fa-b25a-0036cabe508b" targetNamespace="http://schemas.microsoft.com/office/2006/metadata/properties" ma:root="true" ma:fieldsID="063d1e9365b2d44d913688650ddce50e" ns2:_="" ns3:_="">
    <xsd:import namespace="74593fc1-6b2b-4388-8359-12566dde2457"/>
    <xsd:import namespace="f0a693cd-7f60-46fa-b25a-0036cabe508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593fc1-6b2b-4388-8359-12566dde24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be78471-77c4-4d6c-a65e-369e8ae554c9"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a693cd-7f60-46fa-b25a-0036cabe508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930e936a-6f0e-4473-9aac-761745c74538}" ma:internalName="TaxCatchAll" ma:showField="CatchAllData" ma:web="f0a693cd-7f60-46fa-b25a-0036cabe50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124784-4F55-4EAA-B1F7-1ABCB84BF25D}">
  <ds:schemaRefs>
    <ds:schemaRef ds:uri="http://schemas.microsoft.com/office/2006/metadata/properties"/>
    <ds:schemaRef ds:uri="http://schemas.microsoft.com/office/infopath/2007/PartnerControls"/>
    <ds:schemaRef ds:uri="992ee0e0-bff7-4651-b2ed-ab74cf15e15b"/>
    <ds:schemaRef ds:uri="f0a693cd-7f60-46fa-b25a-0036cabe508b"/>
    <ds:schemaRef ds:uri="74593fc1-6b2b-4388-8359-12566dde2457"/>
  </ds:schemaRefs>
</ds:datastoreItem>
</file>

<file path=customXml/itemProps2.xml><?xml version="1.0" encoding="utf-8"?>
<ds:datastoreItem xmlns:ds="http://schemas.openxmlformats.org/officeDocument/2006/customXml" ds:itemID="{EDC0D30F-E1E5-4192-8045-EFC2CEDE12AA}">
  <ds:schemaRefs>
    <ds:schemaRef ds:uri="http://schemas.microsoft.com/sharepoint/v3/contenttype/forms"/>
  </ds:schemaRefs>
</ds:datastoreItem>
</file>

<file path=customXml/itemProps3.xml><?xml version="1.0" encoding="utf-8"?>
<ds:datastoreItem xmlns:ds="http://schemas.openxmlformats.org/officeDocument/2006/customXml" ds:itemID="{E5D80C2E-82AB-4AAC-9504-3946B34B83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593fc1-6b2b-4388-8359-12566dde2457"/>
    <ds:schemaRef ds:uri="f0a693cd-7f60-46fa-b25a-0036cabe5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8854</TotalTime>
  <Words>1353</Words>
  <Application>Microsoft Office PowerPoint</Application>
  <PresentationFormat>Widescreen</PresentationFormat>
  <Paragraphs>145</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Calibri Light</vt:lpstr>
      <vt:lpstr>Century Gothic</vt:lpstr>
      <vt:lpstr>Futura</vt:lpstr>
      <vt:lpstr>FUTURA MEDIUM</vt:lpstr>
      <vt:lpstr>FUTURA MEDIUM</vt:lpstr>
      <vt:lpstr>ITC Avant Garde Pro Bk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Cole</dc:creator>
  <cp:lastModifiedBy>Mikhaeil, Angelo</cp:lastModifiedBy>
  <cp:revision>54</cp:revision>
  <dcterms:created xsi:type="dcterms:W3CDTF">2021-06-27T09:44:28Z</dcterms:created>
  <dcterms:modified xsi:type="dcterms:W3CDTF">2025-05-02T12:33:43Z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0x010100A677ED330CC07045939243B62B7CD2FB</vt:lpwstr>
  </property>
</Properties>
</file>