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sldIdLst>
    <p:sldId id="317" r:id="rId5"/>
    <p:sldId id="329" r:id="rId6"/>
    <p:sldId id="332" r:id="rId7"/>
    <p:sldId id="256" r:id="rId8"/>
    <p:sldId id="318" r:id="rId9"/>
    <p:sldId id="333" r:id="rId10"/>
    <p:sldId id="334" r:id="rId11"/>
    <p:sldId id="335" r:id="rId12"/>
    <p:sldId id="33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BBD32"/>
    <a:srgbClr val="9A7C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73261" autoAdjust="0"/>
  </p:normalViewPr>
  <p:slideViewPr>
    <p:cSldViewPr snapToObjects="1">
      <p:cViewPr varScale="1">
        <p:scale>
          <a:sx n="55" d="100"/>
          <a:sy n="55" d="100"/>
        </p:scale>
        <p:origin x="1072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khaeil, Angelo" userId="b30482d9-30c8-4d94-a73a-a883ff20f6c4" providerId="ADAL" clId="{86581D65-A92B-4851-B48A-24BD911F68F5}"/>
    <pc:docChg chg="custSel modSld">
      <pc:chgData name="Mikhaeil, Angelo" userId="b30482d9-30c8-4d94-a73a-a883ff20f6c4" providerId="ADAL" clId="{86581D65-A92B-4851-B48A-24BD911F68F5}" dt="2025-05-02T14:49:16.096" v="7" actId="20577"/>
      <pc:docMkLst>
        <pc:docMk/>
      </pc:docMkLst>
      <pc:sldChg chg="modSp mod">
        <pc:chgData name="Mikhaeil, Angelo" userId="b30482d9-30c8-4d94-a73a-a883ff20f6c4" providerId="ADAL" clId="{86581D65-A92B-4851-B48A-24BD911F68F5}" dt="2025-05-02T14:47:08.969" v="6" actId="20577"/>
        <pc:sldMkLst>
          <pc:docMk/>
          <pc:sldMk cId="4106597251" sldId="256"/>
        </pc:sldMkLst>
        <pc:spChg chg="mod">
          <ac:chgData name="Mikhaeil, Angelo" userId="b30482d9-30c8-4d94-a73a-a883ff20f6c4" providerId="ADAL" clId="{86581D65-A92B-4851-B48A-24BD911F68F5}" dt="2025-05-02T14:47:08.969" v="6" actId="20577"/>
          <ac:spMkLst>
            <pc:docMk/>
            <pc:sldMk cId="4106597251" sldId="256"/>
            <ac:spMk id="17" creationId="{651937A2-515B-DD48-A750-4F452ECDA7FE}"/>
          </ac:spMkLst>
        </pc:spChg>
      </pc:sldChg>
      <pc:sldChg chg="delSp mod">
        <pc:chgData name="Mikhaeil, Angelo" userId="b30482d9-30c8-4d94-a73a-a883ff20f6c4" providerId="ADAL" clId="{86581D65-A92B-4851-B48A-24BD911F68F5}" dt="2025-05-02T10:44:42.704" v="0" actId="478"/>
        <pc:sldMkLst>
          <pc:docMk/>
          <pc:sldMk cId="2406719045" sldId="317"/>
        </pc:sldMkLst>
        <pc:picChg chg="del">
          <ac:chgData name="Mikhaeil, Angelo" userId="b30482d9-30c8-4d94-a73a-a883ff20f6c4" providerId="ADAL" clId="{86581D65-A92B-4851-B48A-24BD911F68F5}" dt="2025-05-02T10:44:42.704" v="0" actId="478"/>
          <ac:picMkLst>
            <pc:docMk/>
            <pc:sldMk cId="2406719045" sldId="317"/>
            <ac:picMk id="5" creationId="{6ACA671D-6296-945E-FD53-87573DCC366A}"/>
          </ac:picMkLst>
        </pc:picChg>
      </pc:sldChg>
      <pc:sldChg chg="modSp mod">
        <pc:chgData name="Mikhaeil, Angelo" userId="b30482d9-30c8-4d94-a73a-a883ff20f6c4" providerId="ADAL" clId="{86581D65-A92B-4851-B48A-24BD911F68F5}" dt="2025-05-02T14:46:54.426" v="3" actId="20577"/>
        <pc:sldMkLst>
          <pc:docMk/>
          <pc:sldMk cId="119019047" sldId="333"/>
        </pc:sldMkLst>
        <pc:spChg chg="mod">
          <ac:chgData name="Mikhaeil, Angelo" userId="b30482d9-30c8-4d94-a73a-a883ff20f6c4" providerId="ADAL" clId="{86581D65-A92B-4851-B48A-24BD911F68F5}" dt="2025-05-02T14:46:54.426" v="3" actId="20577"/>
          <ac:spMkLst>
            <pc:docMk/>
            <pc:sldMk cId="119019047" sldId="333"/>
            <ac:spMk id="2" creationId="{F4492B8E-5EF6-FF56-1CEF-0A10363F76E4}"/>
          </ac:spMkLst>
        </pc:spChg>
      </pc:sldChg>
      <pc:sldChg chg="modSp mod">
        <pc:chgData name="Mikhaeil, Angelo" userId="b30482d9-30c8-4d94-a73a-a883ff20f6c4" providerId="ADAL" clId="{86581D65-A92B-4851-B48A-24BD911F68F5}" dt="2025-05-02T14:49:16.096" v="7" actId="20577"/>
        <pc:sldMkLst>
          <pc:docMk/>
          <pc:sldMk cId="2576824531" sldId="335"/>
        </pc:sldMkLst>
        <pc:spChg chg="mod">
          <ac:chgData name="Mikhaeil, Angelo" userId="b30482d9-30c8-4d94-a73a-a883ff20f6c4" providerId="ADAL" clId="{86581D65-A92B-4851-B48A-24BD911F68F5}" dt="2025-05-02T14:49:16.096" v="7" actId="20577"/>
          <ac:spMkLst>
            <pc:docMk/>
            <pc:sldMk cId="2576824531" sldId="335"/>
            <ac:spMk id="2" creationId="{F4492B8E-5EF6-FF56-1CEF-0A10363F76E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964BE3-B7EC-8748-AB20-3108C4AC86AE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489701-E31A-A648-A64D-FF0469FB5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36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592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Activity notes</a:t>
            </a:r>
          </a:p>
          <a:p>
            <a:pPr marL="171450" indent="-171450">
              <a:buFontTx/>
              <a:buChar char="-"/>
            </a:pPr>
            <a:r>
              <a:rPr lang="en-US" dirty="0"/>
              <a:t>Explain that when</a:t>
            </a:r>
            <a:r>
              <a:rPr lang="en-US" baseline="0" dirty="0"/>
              <a:t> coming across new or unfamiliar words, learners will need to be language detectives. What different strategies can learners use to discover the meaning of unfamiliar language? (sounds- decode, familiar friends, context, clues in text- images, themes </a:t>
            </a:r>
            <a:r>
              <a:rPr lang="en-US" baseline="0" dirty="0" err="1"/>
              <a:t>etc</a:t>
            </a:r>
            <a:r>
              <a:rPr lang="en-US" baseline="0" dirty="0"/>
              <a:t>). 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Reveal that the title of the poem is ‘Laughter’s Boast’- does this give any clues? What belongs to laughter? 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In pairs let learners work out the meaning of ‘boast’ and use dictionaries and thesauruses to find the definition and synonyms. Recap what synonyms are.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163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Activity notes</a:t>
            </a:r>
          </a:p>
          <a:p>
            <a:pPr marL="171450" indent="-171450">
              <a:buFontTx/>
              <a:buChar char="-"/>
            </a:pPr>
            <a:r>
              <a:rPr lang="en-US" dirty="0"/>
              <a:t>Feedback ideas, then clarify the meaning of boast. Sounds similar to ‘boost’, it is like boosting oneself up to others/</a:t>
            </a:r>
            <a:r>
              <a:rPr lang="en-US" baseline="0" dirty="0"/>
              <a:t> showing off, perhaps too much- negative connotations. 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Discuss what it would be like if laughter had human-like characteristics- ask learners what this is called (personification)? Discuss what laughter would boast about.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19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Activity notes: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Now share the poem</a:t>
            </a:r>
            <a:r>
              <a:rPr lang="en-GB" dirty="0"/>
              <a:t> </a:t>
            </a:r>
            <a:r>
              <a:rPr lang="en-US" baseline="0" dirty="0"/>
              <a:t>‘Laughter’s Boast’- you can split it up so each table/ group reads a line or two to ensure all participate. Then read through once more yourself and learners listen. 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Learners discuss the poetic techniques (tools) they can recall. 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2546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Activity notes: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Learners match the technique with its meaning on their worksheets.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Feedback and check understanding. 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862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baseline="0" dirty="0"/>
          </a:p>
          <a:p>
            <a:r>
              <a:rPr lang="en-GB" b="1" dirty="0"/>
              <a:t>Activity notes: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Learners work in pairs to re-read the poem and annotate the techniques used on their example. Model the first one or two drawing lines to examples and writing the tool, or highlighting/underlining and labelling. 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Feedback when most learners have completed all examples of rhyme, repetition, metaphor, alliteration, personification. 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Discuss </a:t>
            </a:r>
            <a:r>
              <a:rPr lang="en-GB" baseline="0" dirty="0" err="1"/>
              <a:t>Agard’s</a:t>
            </a:r>
            <a:r>
              <a:rPr lang="en-GB" baseline="0" dirty="0"/>
              <a:t> use of personification (Laughter) and why learners think he has done this? 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Then discuss the imagery used- do learners remember what imagery means? (the images the writer evokes in the readers mind with their description) – cages/ forms of confinement. </a:t>
            </a:r>
            <a:endParaRPr lang="en-GB" dirty="0"/>
          </a:p>
          <a:p>
            <a:pPr marL="0" indent="0">
              <a:buFontTx/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152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Activity notes: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Ask probing questions to further learner’s inference- e.g. what are these items used for (to confine someone/ something)? What does this mean for Laughter?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baseline="0" dirty="0"/>
              <a:t>What message do you think John </a:t>
            </a:r>
            <a:r>
              <a:rPr lang="en-GB" baseline="0" dirty="0" err="1"/>
              <a:t>Agard</a:t>
            </a:r>
            <a:r>
              <a:rPr lang="en-GB" baseline="0" dirty="0"/>
              <a:t> is sending about laughter with his imagery?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Therefore, wh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 is Laughter boasting about?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Learners answer on their worksheets. </a:t>
            </a:r>
          </a:p>
          <a:p>
            <a:pPr marL="0" indent="0">
              <a:buFontTx/>
              <a:buNone/>
            </a:pPr>
            <a:r>
              <a:rPr lang="en-GB" baseline="0" dirty="0"/>
              <a:t>(e.g. Laughter can’t </a:t>
            </a:r>
            <a:r>
              <a:rPr lang="en-GB" baseline="0"/>
              <a:t>be confined; </a:t>
            </a:r>
            <a:r>
              <a:rPr lang="en-GB" baseline="0" dirty="0"/>
              <a:t>it is free to come and go as it pleases/ whenever and wherever humans laugh.)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526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Activity notes: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Model selecting one of the abstract nouns on the worksheet and mind mapping ideas that the personified noun might boast about - take learners ideas. </a:t>
            </a:r>
          </a:p>
          <a:p>
            <a:pPr marL="0" indent="0">
              <a:buFontTx/>
              <a:buNone/>
            </a:pPr>
            <a:r>
              <a:rPr lang="en-GB" baseline="0" dirty="0"/>
              <a:t>(learners who need further support can work in pairs). 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Next model crafting four lines for a poem using some of the poetic techniques discussed earlier. </a:t>
            </a:r>
          </a:p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9221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Activity notes:</a:t>
            </a:r>
          </a:p>
          <a:p>
            <a:pPr marL="171450" indent="-171450">
              <a:buFontTx/>
              <a:buChar char="-"/>
            </a:pPr>
            <a:r>
              <a:rPr lang="en-GB" b="0" baseline="0" dirty="0"/>
              <a:t>Point out </a:t>
            </a:r>
            <a:r>
              <a:rPr lang="en-GB" b="0" baseline="0" dirty="0" err="1"/>
              <a:t>Agard’s</a:t>
            </a:r>
            <a:r>
              <a:rPr lang="en-GB" b="0" baseline="0" dirty="0"/>
              <a:t> poem structure: 4 lines per stanza, except the last which has three. 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Once learners have crafted a stanza or two of their poem either select learners to share their work with the class, or put learners in groups to all share their work. 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Model offering constructive feedback e.g. two stars and a wish, or What Went Well and Even Better If. </a:t>
            </a:r>
          </a:p>
          <a:p>
            <a:pPr marL="171450" indent="-171450">
              <a:buFontTx/>
              <a:buChar char="-"/>
            </a:pPr>
            <a:r>
              <a:rPr lang="en-GB" baseline="0"/>
              <a:t>Learners </a:t>
            </a:r>
            <a:r>
              <a:rPr lang="en-GB" baseline="0" dirty="0"/>
              <a:t>who require stretching challenge them to create imagery in their poem and complete their poem. </a:t>
            </a:r>
            <a:endParaRPr lang="en-GB" dirty="0"/>
          </a:p>
          <a:p>
            <a:endParaRPr lang="en-US" dirty="0"/>
          </a:p>
          <a:p>
            <a:pPr marL="171450" indent="-171450">
              <a:buFontTx/>
              <a:buChar char="-"/>
            </a:pPr>
            <a:endParaRPr lang="en-US" dirty="0"/>
          </a:p>
          <a:p>
            <a:pPr marL="0" indent="0">
              <a:buFontTx/>
              <a:buNone/>
            </a:pPr>
            <a:endParaRPr lang="en-US" baseline="0" dirty="0"/>
          </a:p>
          <a:p>
            <a:pPr marL="0" indent="0">
              <a:buFontTx/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01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4338F-317D-0F4D-AD3C-DD9EFA98DB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E09339-81FC-A445-8614-CD67B29DA3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A2CB8D-6118-4847-B0E8-332D80A0F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D06C4-9BE0-804B-9512-93487EABD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356EEA-9D6D-9C41-8B4D-7A40BB36E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772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6D4E7-14DE-9249-AD3A-E86207C60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2D4025-54BC-CF45-8AF5-293011CA5B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7C433-69E0-F749-B138-7FE17AF41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39A0C-946C-0C48-930B-CA2C96B73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F5ACE1-964A-7644-945C-79466DD15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780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48666D-DEC5-D841-92CA-3E7CF34496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8755F7-EEBB-2841-AAB0-6B0D4E0E1E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12889E-D212-6E47-AEE7-DF255248C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49C8E0-8409-EE44-8CAE-26575E927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50F631-5567-D542-86E1-CB8B57692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45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0E2B3-381E-9949-880F-F56D9D4FF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559B9-FA1B-AB49-95F4-24CE55E941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D2D5A8-B419-5E42-A762-983BA4601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A4919-B063-AD44-B32C-8419F1FFC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70CE6-0B58-9240-955B-E64EF86AE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677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41DEF-7361-864C-8E5D-7689E5EE3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C2417-0523-EB49-934D-DDC104849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2E9C4-D5B5-2846-838E-42A707823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F6CEA-8AB1-A847-8177-A7C122423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D352C1-2F40-E942-B388-D56A7F520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52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14A4B-5FE7-A84B-9F55-6BD5D81B7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D5063-885F-7543-8244-A08E3D616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DF2D02-CDDF-7D44-8B82-580973A226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61CC5D-E004-3441-9AE7-4CEE601A9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C1C91C-6C40-494D-B0C7-BFA93A72D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D52F6D-BC02-DA41-ADE3-90EBD9166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221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A6F4D-330A-0A46-A712-3186B15CB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4CD9F6-6ED9-EB49-A672-A0B1E1606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89550A-81DE-654B-8306-7130E6952E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E2E64C-49E1-7945-AE01-72EE1F249F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B5134A-A08A-D74E-87E8-33E192F842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27BDD3-141D-E746-AADE-B76F856D1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CE5C10-2841-8E49-8DF3-AA68011E5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E6189C-11F4-7F4B-9D00-66CCE9F06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59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6C1E0-2711-9B44-BA6A-B05FA9D6B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AE568-B9F0-0947-A80D-720AC3E6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86E7E5-05A4-2F41-ABF5-365CB2FE6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8F3DC1-B853-4042-BBE0-59BC4F7DD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545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9B6F7D-FCBC-5E44-BEFC-492D60752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C2E77E-6EF4-7E44-89AC-8A7358DC5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307D74-BD20-FD43-977F-40F7C0B68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711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BD4FB-56ED-894B-A9AE-33E861F85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C0E9CA-148B-434F-8D6C-3B296AF7A1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8D4DEF-F41B-AA46-9D39-48F37DDBF7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C4CC12-CE58-744E-91C0-CBA7BBCE9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F395D8-5ADA-6340-8F6D-88FD598A7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E5AFE5-C477-3B4D-9FC0-80345E55F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94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B1367-F7AF-9B44-AC75-E665CB69A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F9EA15-8534-9542-AFB3-92256B6A8E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BF689-1BE2-8141-B58E-BD72282C27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51969D-8439-224B-9FFA-21CA7EB3F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9ACC8-4481-904E-9437-1431E4D9E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48CD2D-359C-6A4C-9969-92D793E22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98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D77687-B629-6540-9F9C-FDC57746D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C227FA-4A98-6744-9F54-4C049F02F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B7711-75BC-5B47-AFDB-DBB55C828F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487EE-D850-AC4E-8098-48C8367584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E58FE-4F97-FD40-B5D8-1966D4001E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33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jpg"/><Relationship Id="rId4" Type="http://schemas.openxmlformats.org/officeDocument/2006/relationships/hyperlink" Target="../../../../penguin.co.uk/litincolou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FA456214-9574-C146-94E1-02402CA55EAF}"/>
              </a:ext>
            </a:extLst>
          </p:cNvPr>
          <p:cNvSpPr txBox="1">
            <a:spLocks/>
          </p:cNvSpPr>
          <p:nvPr/>
        </p:nvSpPr>
        <p:spPr>
          <a:xfrm>
            <a:off x="551384" y="908720"/>
            <a:ext cx="7272808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i="1" dirty="0">
                <a:latin typeface="Futura"/>
              </a:rPr>
              <a:t>Laughter is an Egg</a:t>
            </a:r>
          </a:p>
          <a:p>
            <a:r>
              <a:rPr lang="en-GB" b="1" dirty="0">
                <a:latin typeface="Futura"/>
              </a:rPr>
              <a:t>By John </a:t>
            </a:r>
            <a:r>
              <a:rPr lang="en-GB" b="1" dirty="0" err="1">
                <a:latin typeface="Futura"/>
              </a:rPr>
              <a:t>Agard</a:t>
            </a:r>
            <a:endParaRPr lang="en-GB" b="1" dirty="0">
              <a:latin typeface="Futura"/>
            </a:endParaRPr>
          </a:p>
          <a:p>
            <a:endParaRPr lang="en-GB" b="1" dirty="0">
              <a:latin typeface="Futura"/>
            </a:endParaRPr>
          </a:p>
          <a:p>
            <a:r>
              <a:rPr lang="en-GB" sz="2400" b="1" dirty="0">
                <a:latin typeface="Futura"/>
              </a:rPr>
              <a:t>KS2 (aimed at Year 3/4)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E0004A-A384-0B4F-8F9D-9758FF0F3306}"/>
              </a:ext>
            </a:extLst>
          </p:cNvPr>
          <p:cNvSpPr/>
          <p:nvPr/>
        </p:nvSpPr>
        <p:spPr>
          <a:xfrm>
            <a:off x="8976320" y="1052737"/>
            <a:ext cx="2160240" cy="3302000"/>
          </a:xfrm>
          <a:prstGeom prst="rect">
            <a:avLst/>
          </a:prstGeom>
          <a:solidFill>
            <a:srgbClr val="BA2F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>
            <a:hlinkClick r:id="rId4"/>
            <a:extLst>
              <a:ext uri="{FF2B5EF4-FFF2-40B4-BE49-F238E27FC236}">
                <a16:creationId xmlns:a16="http://schemas.microsoft.com/office/drawing/2014/main" id="{CBC2D093-E4B7-B54D-B218-C5B8FDE160EE}"/>
              </a:ext>
            </a:extLst>
          </p:cNvPr>
          <p:cNvSpPr txBox="1">
            <a:spLocks/>
          </p:cNvSpPr>
          <p:nvPr/>
        </p:nvSpPr>
        <p:spPr>
          <a:xfrm>
            <a:off x="551384" y="4083540"/>
            <a:ext cx="2580467" cy="27509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dirty="0" err="1">
                <a:latin typeface="Futura Medium" panose="020B0602020204020303" pitchFamily="34" charset="-79"/>
                <a:cs typeface="Futura Medium" panose="020B0602020204020303" pitchFamily="34" charset="-79"/>
              </a:rPr>
              <a:t>penguin.co.uk</a:t>
            </a:r>
            <a:r>
              <a:rPr lang="en-GB" sz="16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/</a:t>
            </a:r>
            <a:r>
              <a:rPr lang="en-GB" sz="1600" dirty="0" err="1">
                <a:latin typeface="Futura Medium" panose="020B0602020204020303" pitchFamily="34" charset="-79"/>
                <a:cs typeface="Futura Medium" panose="020B0602020204020303" pitchFamily="34" charset="-79"/>
              </a:rPr>
              <a:t>litincolour</a:t>
            </a:r>
            <a:endParaRPr lang="en-GB" sz="16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EF1F5F-E44E-D653-92F8-9B9FF9E8D1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2304" y="908720"/>
            <a:ext cx="2159663" cy="331236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5842483-1663-6110-FB72-BEFE00073265}"/>
              </a:ext>
            </a:extLst>
          </p:cNvPr>
          <p:cNvSpPr/>
          <p:nvPr/>
        </p:nvSpPr>
        <p:spPr>
          <a:xfrm>
            <a:off x="6240016" y="1916832"/>
            <a:ext cx="2160240" cy="3302000"/>
          </a:xfrm>
          <a:prstGeom prst="rect">
            <a:avLst/>
          </a:prstGeom>
          <a:solidFill>
            <a:srgbClr val="BA2F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Laughter is an Egg: Amazon.co.uk: Agard, John: 9780140340723: Books">
            <a:extLst>
              <a:ext uri="{FF2B5EF4-FFF2-40B4-BE49-F238E27FC236}">
                <a16:creationId xmlns:a16="http://schemas.microsoft.com/office/drawing/2014/main" id="{3ADDB5F2-54DE-74D1-16E9-1942B30B8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0069" y="1767720"/>
            <a:ext cx="2159663" cy="332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719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B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7EAE0-F9D3-F44A-AF81-4DB560A4E428}"/>
              </a:ext>
            </a:extLst>
          </p:cNvPr>
          <p:cNvSpPr txBox="1">
            <a:spLocks/>
          </p:cNvSpPr>
          <p:nvPr/>
        </p:nvSpPr>
        <p:spPr>
          <a:xfrm>
            <a:off x="119336" y="332656"/>
            <a:ext cx="4968552" cy="561662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latin typeface="Futura"/>
              </a:rPr>
              <a:t>Activity 1:</a:t>
            </a:r>
          </a:p>
          <a:p>
            <a:r>
              <a:rPr lang="en-GB" sz="4000" i="1" dirty="0">
                <a:latin typeface="Futura"/>
              </a:rPr>
              <a:t>Language </a:t>
            </a:r>
          </a:p>
          <a:p>
            <a:r>
              <a:rPr lang="en-GB" sz="4000" i="1" dirty="0">
                <a:latin typeface="Futura"/>
              </a:rPr>
              <a:t>Detectives</a:t>
            </a:r>
          </a:p>
          <a:p>
            <a:endParaRPr lang="en-GB" sz="4000" i="1" dirty="0">
              <a:latin typeface="Futura"/>
            </a:endParaRPr>
          </a:p>
          <a:p>
            <a:r>
              <a:rPr lang="en-GB" sz="2200" b="1" dirty="0">
                <a:latin typeface="Futura"/>
              </a:rPr>
              <a:t>Discuss these questions with a partner: </a:t>
            </a:r>
          </a:p>
          <a:p>
            <a:endParaRPr lang="en-GB" sz="2200" b="1" dirty="0">
              <a:latin typeface="Futur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Futura"/>
              </a:rPr>
              <a:t>Have you heard this word before?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Futur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Futura"/>
              </a:rPr>
              <a:t>Have you heard this word used?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Futur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Futura"/>
              </a:rPr>
              <a:t>What could it mean?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Futur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Futura"/>
              </a:rPr>
              <a:t>Go through the tasks on your worksheet to find out more. </a:t>
            </a:r>
          </a:p>
          <a:p>
            <a:endParaRPr lang="en-GB" sz="2800" dirty="0">
              <a:solidFill>
                <a:schemeClr val="bg1"/>
              </a:solidFill>
              <a:latin typeface="Avenir"/>
            </a:endParaRPr>
          </a:p>
          <a:p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A03ABF-C6CA-DC36-0939-C3D784E17CF5}"/>
              </a:ext>
            </a:extLst>
          </p:cNvPr>
          <p:cNvSpPr/>
          <p:nvPr/>
        </p:nvSpPr>
        <p:spPr>
          <a:xfrm>
            <a:off x="5087888" y="0"/>
            <a:ext cx="7104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01B7D44-7193-5D8D-846C-EFFCDAA7F890}"/>
              </a:ext>
            </a:extLst>
          </p:cNvPr>
          <p:cNvGrpSpPr/>
          <p:nvPr/>
        </p:nvGrpSpPr>
        <p:grpSpPr>
          <a:xfrm>
            <a:off x="6976650" y="975150"/>
            <a:ext cx="3524016" cy="3353727"/>
            <a:chOff x="6976650" y="975150"/>
            <a:chExt cx="3524016" cy="335372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1FAFEEC-BD17-6C46-533E-66F123092CD7}"/>
                </a:ext>
              </a:extLst>
            </p:cNvPr>
            <p:cNvGrpSpPr/>
            <p:nvPr/>
          </p:nvGrpSpPr>
          <p:grpSpPr>
            <a:xfrm>
              <a:off x="6976650" y="975150"/>
              <a:ext cx="3524016" cy="3353727"/>
              <a:chOff x="0" y="333307"/>
              <a:chExt cx="2459990" cy="245999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6C16CF62-B605-AA47-C093-B47ADF6977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333307"/>
                <a:ext cx="2459990" cy="2459990"/>
              </a:xfrm>
              <a:prstGeom prst="rect">
                <a:avLst/>
              </a:prstGeom>
            </p:spPr>
          </p:pic>
          <p:sp>
            <p:nvSpPr>
              <p:cNvPr id="8" name="Text Box 28">
                <a:extLst>
                  <a:ext uri="{FF2B5EF4-FFF2-40B4-BE49-F238E27FC236}">
                    <a16:creationId xmlns:a16="http://schemas.microsoft.com/office/drawing/2014/main" id="{62563AD4-F345-BFCD-631C-4156B1301191}"/>
                  </a:ext>
                </a:extLst>
              </p:cNvPr>
              <p:cNvSpPr txBox="1"/>
              <p:nvPr/>
            </p:nvSpPr>
            <p:spPr>
              <a:xfrm>
                <a:off x="344369" y="1051406"/>
                <a:ext cx="1654628" cy="129540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2600">
                    <a:effectLst>
                      <a:glow rad="101600">
                        <a:schemeClr val="accent5">
                          <a:satMod val="175000"/>
                          <a:alpha val="40000"/>
                        </a:schemeClr>
                      </a:glow>
                    </a:effectLst>
                    <a:latin typeface="Century Gothic" panose="020B0502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n-GB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15AE0DA-768B-B333-6FB9-0D4D92BE7244}"/>
                </a:ext>
              </a:extLst>
            </p:cNvPr>
            <p:cNvSpPr txBox="1"/>
            <p:nvPr/>
          </p:nvSpPr>
          <p:spPr>
            <a:xfrm>
              <a:off x="7469970" y="2134677"/>
              <a:ext cx="2807369" cy="830997"/>
            </a:xfrm>
            <a:prstGeom prst="rect">
              <a:avLst/>
            </a:prstGeom>
            <a:noFill/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800" b="1" dirty="0">
                  <a:effectLst>
                    <a:glow rad="139700">
                      <a:schemeClr val="accent4">
                        <a:satMod val="175000"/>
                        <a:alpha val="40000"/>
                      </a:schemeClr>
                    </a:glow>
                  </a:effectLst>
                  <a:latin typeface="Avenir"/>
                </a:rPr>
                <a:t>boast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23A7D150-9563-99EE-A6D6-EE20BF1EC6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5142" y="5165457"/>
            <a:ext cx="3668513" cy="10389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D25D2E9-F2F9-AFB0-F79A-BBB331273C0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3655" y="4783280"/>
            <a:ext cx="3254022" cy="1996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107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B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7EAE0-F9D3-F44A-AF81-4DB560A4E428}"/>
              </a:ext>
            </a:extLst>
          </p:cNvPr>
          <p:cNvSpPr txBox="1">
            <a:spLocks/>
          </p:cNvSpPr>
          <p:nvPr/>
        </p:nvSpPr>
        <p:spPr>
          <a:xfrm>
            <a:off x="119336" y="635337"/>
            <a:ext cx="4896544" cy="381642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latin typeface="Futura"/>
              </a:rPr>
              <a:t>Activity 1: </a:t>
            </a:r>
          </a:p>
          <a:p>
            <a:r>
              <a:rPr lang="en-GB" sz="4000" i="1" dirty="0">
                <a:latin typeface="Futura"/>
              </a:rPr>
              <a:t>Language Detectives</a:t>
            </a:r>
          </a:p>
          <a:p>
            <a:endParaRPr lang="en-GB" sz="3600" b="1" dirty="0">
              <a:latin typeface="Futura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A03ABF-C6CA-DC36-0939-C3D784E17CF5}"/>
              </a:ext>
            </a:extLst>
          </p:cNvPr>
          <p:cNvSpPr/>
          <p:nvPr/>
        </p:nvSpPr>
        <p:spPr>
          <a:xfrm>
            <a:off x="5087888" y="0"/>
            <a:ext cx="7104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266D09-FBBB-AC9B-FF3E-1D7F135B14AA}"/>
              </a:ext>
            </a:extLst>
          </p:cNvPr>
          <p:cNvSpPr txBox="1"/>
          <p:nvPr/>
        </p:nvSpPr>
        <p:spPr>
          <a:xfrm>
            <a:off x="1078129" y="2723020"/>
            <a:ext cx="2807369" cy="830997"/>
          </a:xfrm>
          <a:prstGeom prst="rect">
            <a:avLst/>
          </a:prstGeom>
          <a:noFill/>
          <a:effectLst>
            <a:glow rad="139700">
              <a:schemeClr val="bg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Avenir"/>
              </a:rPr>
              <a:t>boast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88FAC7-8A09-11BD-044C-1EE65070A8B9}"/>
              </a:ext>
            </a:extLst>
          </p:cNvPr>
          <p:cNvSpPr txBox="1"/>
          <p:nvPr/>
        </p:nvSpPr>
        <p:spPr>
          <a:xfrm>
            <a:off x="390006" y="4077072"/>
            <a:ext cx="41836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Futura"/>
              </a:rPr>
              <a:t>Discussion: </a:t>
            </a:r>
          </a:p>
          <a:p>
            <a:r>
              <a:rPr lang="en-GB" sz="2400" dirty="0">
                <a:latin typeface="Futura"/>
              </a:rPr>
              <a:t>Imagine that laughter has </a:t>
            </a:r>
            <a:r>
              <a:rPr lang="en-GB" sz="2400" b="1" dirty="0">
                <a:latin typeface="Futura"/>
              </a:rPr>
              <a:t>human-like qualities, </a:t>
            </a:r>
            <a:r>
              <a:rPr lang="en-GB" sz="2400" dirty="0">
                <a:latin typeface="Futura"/>
              </a:rPr>
              <a:t>what would laughter boast </a:t>
            </a:r>
            <a:r>
              <a:rPr lang="en-GB" sz="2400" b="1" dirty="0">
                <a:latin typeface="Futura"/>
              </a:rPr>
              <a:t>about</a:t>
            </a:r>
            <a:r>
              <a:rPr lang="en-GB" sz="2400" dirty="0">
                <a:latin typeface="Futura"/>
              </a:rPr>
              <a:t>?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1E4EBA-AD77-108B-B775-FD6FD81B6A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789936"/>
              </p:ext>
            </p:extLst>
          </p:nvPr>
        </p:nvGraphicFramePr>
        <p:xfrm>
          <a:off x="5995486" y="566546"/>
          <a:ext cx="5574722" cy="5636705"/>
        </p:xfrm>
        <a:graphic>
          <a:graphicData uri="http://schemas.openxmlformats.org/drawingml/2006/table">
            <a:tbl>
              <a:tblPr firstRow="1" firstCol="1" bandRow="1"/>
              <a:tblGrid>
                <a:gridCol w="27873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73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132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Familiar friends: does the word </a:t>
                      </a:r>
                      <a:r>
                        <a:rPr lang="en-GB" sz="1400" b="1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sound</a:t>
                      </a: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like any others?</a:t>
                      </a:r>
                      <a:endParaRPr lang="en-GB" sz="1000" dirty="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9" marR="522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 context: how is the word </a:t>
                      </a:r>
                      <a:r>
                        <a:rPr lang="en-GB" sz="1400" b="1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used</a:t>
                      </a: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a sentence/ phrase? </a:t>
                      </a:r>
                      <a:endParaRPr lang="en-GB" sz="1000" dirty="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9" marR="522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32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What </a:t>
                      </a:r>
                      <a:r>
                        <a:rPr lang="en-GB" sz="1400" b="1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word class</a:t>
                      </a:r>
                      <a:r>
                        <a:rPr lang="en-GB" sz="140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does it belong to? </a:t>
                      </a:r>
                      <a:r>
                        <a:rPr lang="en-GB" sz="105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(noun, verb, adjective, adverb etc...)</a:t>
                      </a:r>
                      <a:endParaRPr lang="en-GB" sz="100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9" marR="522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a dictionary to look up the </a:t>
                      </a:r>
                      <a:r>
                        <a:rPr lang="en-GB" sz="1400" b="1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definition (meaning):</a:t>
                      </a:r>
                      <a:endParaRPr lang="en-GB" sz="100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9" marR="522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7094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Now use a thesaurus to find </a:t>
                      </a:r>
                      <a:r>
                        <a:rPr lang="en-GB" sz="1400" b="1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synonyms</a:t>
                      </a: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 for ‘boast’:</a:t>
                      </a:r>
                      <a:endParaRPr lang="en-GB" sz="1000" dirty="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9" marR="522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0912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Finally, use the word in a </a:t>
                      </a:r>
                      <a:r>
                        <a:rPr lang="en-GB" sz="1400" b="1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sentence:</a:t>
                      </a: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000" dirty="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Futura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89" marR="522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6843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2C231B-02DC-4C03-8D9F-760CE4368CAD}"/>
              </a:ext>
            </a:extLst>
          </p:cNvPr>
          <p:cNvSpPr/>
          <p:nvPr/>
        </p:nvSpPr>
        <p:spPr>
          <a:xfrm>
            <a:off x="5519936" y="618522"/>
            <a:ext cx="51125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3200" b="1">
              <a:solidFill>
                <a:srgbClr val="222222"/>
              </a:solidFill>
              <a:latin typeface="Arial" panose="020B0604020202020204" pitchFamily="34" charset="0"/>
              <a:cs typeface="FUTURA MEDIUM" panose="020B0602020204020303"/>
            </a:endParaRPr>
          </a:p>
          <a:p>
            <a:pPr algn="ctr"/>
            <a:endParaRPr lang="en-NL" sz="3200" b="1" dirty="0">
              <a:cs typeface="FUTURA MEDIUM" panose="020B0602020204020303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1937A2-515B-DD48-A750-4F452ECDA7FE}"/>
              </a:ext>
            </a:extLst>
          </p:cNvPr>
          <p:cNvSpPr txBox="1"/>
          <p:nvPr/>
        </p:nvSpPr>
        <p:spPr>
          <a:xfrm>
            <a:off x="180041" y="476672"/>
            <a:ext cx="387553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Futura"/>
                <a:cs typeface="FUTURA MEDIUM" panose="020B0602020204020303" pitchFamily="34" charset="-79"/>
              </a:rPr>
              <a:t>Activity 2:</a:t>
            </a:r>
          </a:p>
          <a:p>
            <a:r>
              <a:rPr lang="en-GB" sz="4000" i="1" dirty="0">
                <a:latin typeface="Futura"/>
                <a:cs typeface="FUTURA MEDIUM" panose="020B0602020204020303" pitchFamily="34" charset="-79"/>
              </a:rPr>
              <a:t>Read, Listen, Discuss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1D9BDE-40E8-9CC2-5D32-844911537503}"/>
              </a:ext>
            </a:extLst>
          </p:cNvPr>
          <p:cNvSpPr txBox="1"/>
          <p:nvPr/>
        </p:nvSpPr>
        <p:spPr>
          <a:xfrm>
            <a:off x="335360" y="2708920"/>
            <a:ext cx="428261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Futura"/>
              </a:rPr>
              <a:t>As we read and listen, what do you notice about: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Futura"/>
              </a:rPr>
              <a:t>The punctuation?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Futura"/>
              </a:rPr>
              <a:t>The rhyming?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Futura"/>
              </a:rPr>
              <a:t>About laughter’s power?</a:t>
            </a:r>
          </a:p>
          <a:p>
            <a:endParaRPr lang="en-GB" sz="2400" dirty="0">
              <a:latin typeface="Futura"/>
            </a:endParaRPr>
          </a:p>
          <a:p>
            <a:r>
              <a:rPr lang="en-GB" sz="2400" b="1" dirty="0">
                <a:latin typeface="Futura"/>
              </a:rPr>
              <a:t>Discuss this question in pairs:</a:t>
            </a:r>
          </a:p>
          <a:p>
            <a:r>
              <a:rPr lang="en-GB" sz="2400" dirty="0">
                <a:latin typeface="Futura"/>
              </a:rPr>
              <a:t>What </a:t>
            </a:r>
            <a:r>
              <a:rPr lang="en-GB" sz="2400" b="1" dirty="0">
                <a:latin typeface="Futura"/>
              </a:rPr>
              <a:t>poetic tools </a:t>
            </a:r>
            <a:r>
              <a:rPr lang="en-GB" sz="2400" dirty="0">
                <a:latin typeface="Futura"/>
              </a:rPr>
              <a:t>can you recall? </a:t>
            </a:r>
          </a:p>
          <a:p>
            <a:endParaRPr lang="en-GB" sz="2000" dirty="0">
              <a:latin typeface="Futura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5D71531-72FA-426D-C021-16272B0B59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8048" y="69252"/>
            <a:ext cx="4605598" cy="6719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597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492B8E-5EF6-FF56-1CEF-0A10363F76E4}"/>
              </a:ext>
            </a:extLst>
          </p:cNvPr>
          <p:cNvSpPr txBox="1"/>
          <p:nvPr/>
        </p:nvSpPr>
        <p:spPr>
          <a:xfrm>
            <a:off x="335360" y="562035"/>
            <a:ext cx="38080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Futura"/>
                <a:cs typeface="FUTURA MEDIUM" panose="020B0602020204020303" pitchFamily="34" charset="-79"/>
              </a:rPr>
              <a:t>Activity 3:</a:t>
            </a:r>
          </a:p>
          <a:p>
            <a:r>
              <a:rPr lang="en-GB" sz="4000" i="1" dirty="0">
                <a:latin typeface="Futura"/>
                <a:cs typeface="FUTURA MEDIUM" panose="020B0602020204020303" pitchFamily="34" charset="-79"/>
              </a:rPr>
              <a:t>Poetic Toolkit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62DF89-E05F-3203-1853-22641A057739}"/>
              </a:ext>
            </a:extLst>
          </p:cNvPr>
          <p:cNvSpPr txBox="1"/>
          <p:nvPr/>
        </p:nvSpPr>
        <p:spPr>
          <a:xfrm>
            <a:off x="322242" y="2924944"/>
            <a:ext cx="42826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Futura"/>
              </a:rPr>
              <a:t>Let’s check our understanding: </a:t>
            </a:r>
          </a:p>
          <a:p>
            <a:r>
              <a:rPr lang="en-GB" sz="2400" dirty="0">
                <a:latin typeface="Futura"/>
              </a:rPr>
              <a:t>match each poetic tool with its meaning. </a:t>
            </a:r>
          </a:p>
        </p:txBody>
      </p:sp>
      <p:sp>
        <p:nvSpPr>
          <p:cNvPr id="31" name="Rounded Rectangle 2">
            <a:extLst>
              <a:ext uri="{FF2B5EF4-FFF2-40B4-BE49-F238E27FC236}">
                <a16:creationId xmlns:a16="http://schemas.microsoft.com/office/drawing/2014/main" id="{7B907B55-2502-012F-9A8E-D9488B29EC53}"/>
              </a:ext>
            </a:extLst>
          </p:cNvPr>
          <p:cNvSpPr/>
          <p:nvPr/>
        </p:nvSpPr>
        <p:spPr>
          <a:xfrm>
            <a:off x="5528786" y="319255"/>
            <a:ext cx="2799644" cy="965928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Futura"/>
              </a:rPr>
              <a:t>rhyme</a:t>
            </a:r>
            <a:r>
              <a:rPr lang="en-GB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2" name="Rounded Rectangle 9">
            <a:extLst>
              <a:ext uri="{FF2B5EF4-FFF2-40B4-BE49-F238E27FC236}">
                <a16:creationId xmlns:a16="http://schemas.microsoft.com/office/drawing/2014/main" id="{39EB311C-97ED-514E-CD47-A56B8DFE3D73}"/>
              </a:ext>
            </a:extLst>
          </p:cNvPr>
          <p:cNvSpPr/>
          <p:nvPr/>
        </p:nvSpPr>
        <p:spPr>
          <a:xfrm>
            <a:off x="5528786" y="5517232"/>
            <a:ext cx="2799644" cy="965928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Futura"/>
              </a:rPr>
              <a:t>repetition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3" name="Rounded Rectangle 10">
            <a:extLst>
              <a:ext uri="{FF2B5EF4-FFF2-40B4-BE49-F238E27FC236}">
                <a16:creationId xmlns:a16="http://schemas.microsoft.com/office/drawing/2014/main" id="{1BEB972B-E62C-B34D-29D9-D8349BBA8B4C}"/>
              </a:ext>
            </a:extLst>
          </p:cNvPr>
          <p:cNvSpPr/>
          <p:nvPr/>
        </p:nvSpPr>
        <p:spPr>
          <a:xfrm>
            <a:off x="5528786" y="4196631"/>
            <a:ext cx="2799644" cy="965928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Futura"/>
              </a:rPr>
              <a:t>metaphor</a:t>
            </a:r>
            <a:r>
              <a:rPr lang="en-GB" dirty="0">
                <a:solidFill>
                  <a:schemeClr val="tx1"/>
                </a:solidFill>
                <a:latin typeface="Futura"/>
              </a:rPr>
              <a:t> </a:t>
            </a:r>
          </a:p>
        </p:txBody>
      </p:sp>
      <p:sp>
        <p:nvSpPr>
          <p:cNvPr id="34" name="Rounded Rectangle 11">
            <a:extLst>
              <a:ext uri="{FF2B5EF4-FFF2-40B4-BE49-F238E27FC236}">
                <a16:creationId xmlns:a16="http://schemas.microsoft.com/office/drawing/2014/main" id="{6DCE0176-4924-95C8-97A2-CC8BD2F2C4BD}"/>
              </a:ext>
            </a:extLst>
          </p:cNvPr>
          <p:cNvSpPr/>
          <p:nvPr/>
        </p:nvSpPr>
        <p:spPr>
          <a:xfrm>
            <a:off x="5528786" y="2876031"/>
            <a:ext cx="2799644" cy="965928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Futura"/>
              </a:rPr>
              <a:t>personification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5" name="Rounded Rectangle 12">
            <a:extLst>
              <a:ext uri="{FF2B5EF4-FFF2-40B4-BE49-F238E27FC236}">
                <a16:creationId xmlns:a16="http://schemas.microsoft.com/office/drawing/2014/main" id="{DE6E264F-6F51-05D0-362F-31C0C6A40D9B}"/>
              </a:ext>
            </a:extLst>
          </p:cNvPr>
          <p:cNvSpPr/>
          <p:nvPr/>
        </p:nvSpPr>
        <p:spPr>
          <a:xfrm>
            <a:off x="5528786" y="1639855"/>
            <a:ext cx="2799644" cy="965928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Futura"/>
              </a:rPr>
              <a:t>alliteration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6" name="Rounded Rectangle 13">
            <a:extLst>
              <a:ext uri="{FF2B5EF4-FFF2-40B4-BE49-F238E27FC236}">
                <a16:creationId xmlns:a16="http://schemas.microsoft.com/office/drawing/2014/main" id="{5E25A2AD-6B41-D07B-162A-F9E1B0EBA71B}"/>
              </a:ext>
            </a:extLst>
          </p:cNvPr>
          <p:cNvSpPr/>
          <p:nvPr/>
        </p:nvSpPr>
        <p:spPr>
          <a:xfrm>
            <a:off x="8544107" y="5517232"/>
            <a:ext cx="3320715" cy="965928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Futura"/>
              </a:rPr>
              <a:t>Words with similar sounds at the end</a:t>
            </a:r>
            <a:r>
              <a:rPr lang="en-GB" sz="2800" dirty="0">
                <a:solidFill>
                  <a:schemeClr val="tx1"/>
                </a:solidFill>
                <a:latin typeface="Futura"/>
              </a:rPr>
              <a:t>. </a:t>
            </a:r>
            <a:r>
              <a:rPr lang="en-GB" dirty="0">
                <a:solidFill>
                  <a:schemeClr val="tx1"/>
                </a:solidFill>
                <a:latin typeface="Futura"/>
              </a:rPr>
              <a:t> </a:t>
            </a:r>
          </a:p>
        </p:txBody>
      </p:sp>
      <p:sp>
        <p:nvSpPr>
          <p:cNvPr id="37" name="Rounded Rectangle 14">
            <a:extLst>
              <a:ext uri="{FF2B5EF4-FFF2-40B4-BE49-F238E27FC236}">
                <a16:creationId xmlns:a16="http://schemas.microsoft.com/office/drawing/2014/main" id="{7AE25074-DBFD-1557-E58C-A73B1B17CD9A}"/>
              </a:ext>
            </a:extLst>
          </p:cNvPr>
          <p:cNvSpPr/>
          <p:nvPr/>
        </p:nvSpPr>
        <p:spPr>
          <a:xfrm>
            <a:off x="8544106" y="4196631"/>
            <a:ext cx="3320715" cy="965928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Futura"/>
              </a:rPr>
              <a:t>Giving human qualities to something that isn’t human. </a:t>
            </a:r>
            <a:endParaRPr lang="en-GB" dirty="0">
              <a:solidFill>
                <a:schemeClr val="tx1"/>
              </a:solidFill>
              <a:latin typeface="Futura"/>
            </a:endParaRPr>
          </a:p>
        </p:txBody>
      </p:sp>
      <p:sp>
        <p:nvSpPr>
          <p:cNvPr id="38" name="Rounded Rectangle 15">
            <a:extLst>
              <a:ext uri="{FF2B5EF4-FFF2-40B4-BE49-F238E27FC236}">
                <a16:creationId xmlns:a16="http://schemas.microsoft.com/office/drawing/2014/main" id="{5349A55B-72AA-62C2-A814-4609E5796EF5}"/>
              </a:ext>
            </a:extLst>
          </p:cNvPr>
          <p:cNvSpPr/>
          <p:nvPr/>
        </p:nvSpPr>
        <p:spPr>
          <a:xfrm>
            <a:off x="8544106" y="1639855"/>
            <a:ext cx="3320715" cy="965928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Futura"/>
              </a:rPr>
              <a:t>Repeat a word or phrase.</a:t>
            </a:r>
            <a:endParaRPr lang="en-GB" dirty="0">
              <a:solidFill>
                <a:schemeClr val="tx1"/>
              </a:solidFill>
              <a:latin typeface="Futura"/>
            </a:endParaRPr>
          </a:p>
        </p:txBody>
      </p:sp>
      <p:sp>
        <p:nvSpPr>
          <p:cNvPr id="39" name="Rounded Rectangle 16">
            <a:extLst>
              <a:ext uri="{FF2B5EF4-FFF2-40B4-BE49-F238E27FC236}">
                <a16:creationId xmlns:a16="http://schemas.microsoft.com/office/drawing/2014/main" id="{B6198AA8-8866-1A56-866D-B84FA008A70A}"/>
              </a:ext>
            </a:extLst>
          </p:cNvPr>
          <p:cNvSpPr/>
          <p:nvPr/>
        </p:nvSpPr>
        <p:spPr>
          <a:xfrm>
            <a:off x="8544106" y="319255"/>
            <a:ext cx="3320715" cy="965928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Futura"/>
              </a:rPr>
              <a:t>To describe something as something else. </a:t>
            </a:r>
            <a:endParaRPr lang="en-GB" dirty="0">
              <a:solidFill>
                <a:schemeClr val="tx1"/>
              </a:solidFill>
              <a:latin typeface="Futura"/>
            </a:endParaRPr>
          </a:p>
        </p:txBody>
      </p:sp>
      <p:sp>
        <p:nvSpPr>
          <p:cNvPr id="40" name="Rounded Rectangle 17">
            <a:extLst>
              <a:ext uri="{FF2B5EF4-FFF2-40B4-BE49-F238E27FC236}">
                <a16:creationId xmlns:a16="http://schemas.microsoft.com/office/drawing/2014/main" id="{C42DE4A2-9076-47B7-7E53-AD6C76B3A4FC}"/>
              </a:ext>
            </a:extLst>
          </p:cNvPr>
          <p:cNvSpPr/>
          <p:nvPr/>
        </p:nvSpPr>
        <p:spPr>
          <a:xfrm>
            <a:off x="8544105" y="2898710"/>
            <a:ext cx="3320715" cy="965928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Futura"/>
              </a:rPr>
              <a:t>Words in line starting with the same sound or letter. </a:t>
            </a:r>
          </a:p>
        </p:txBody>
      </p:sp>
    </p:spTree>
    <p:extLst>
      <p:ext uri="{BB962C8B-B14F-4D97-AF65-F5344CB8AC3E}">
        <p14:creationId xmlns:p14="http://schemas.microsoft.com/office/powerpoint/2010/main" val="2261300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492B8E-5EF6-FF56-1CEF-0A10363F76E4}"/>
              </a:ext>
            </a:extLst>
          </p:cNvPr>
          <p:cNvSpPr txBox="1"/>
          <p:nvPr/>
        </p:nvSpPr>
        <p:spPr>
          <a:xfrm>
            <a:off x="333242" y="427200"/>
            <a:ext cx="380804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Futura"/>
                <a:cs typeface="FUTURA MEDIUM" panose="020B0602020204020303" pitchFamily="34" charset="-79"/>
              </a:rPr>
              <a:t>Activity 4:</a:t>
            </a:r>
          </a:p>
          <a:p>
            <a:r>
              <a:rPr lang="en-GB" sz="4000" i="1" dirty="0">
                <a:latin typeface="Futura"/>
                <a:cs typeface="FUTURA MEDIUM" panose="020B0602020204020303" pitchFamily="34" charset="-79"/>
              </a:rPr>
              <a:t>Themes and Tools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D55D99-7CA6-AD5B-A7BA-5EF3BD99D424}"/>
              </a:ext>
            </a:extLst>
          </p:cNvPr>
          <p:cNvSpPr txBox="1"/>
          <p:nvPr/>
        </p:nvSpPr>
        <p:spPr>
          <a:xfrm>
            <a:off x="335360" y="2427748"/>
            <a:ext cx="42826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Futura"/>
              </a:rPr>
              <a:t>Re-read the poem in pairs and discuss this question with your partner. What </a:t>
            </a:r>
            <a:r>
              <a:rPr lang="en-GB" sz="2000" b="1" dirty="0">
                <a:latin typeface="Futura"/>
              </a:rPr>
              <a:t>poetic tools </a:t>
            </a:r>
            <a:r>
              <a:rPr lang="en-GB" sz="2000" dirty="0">
                <a:latin typeface="Futura"/>
              </a:rPr>
              <a:t>does Agard use? </a:t>
            </a:r>
          </a:p>
          <a:p>
            <a:endParaRPr lang="en-GB" sz="2000" dirty="0">
              <a:latin typeface="Futura"/>
            </a:endParaRPr>
          </a:p>
          <a:p>
            <a:r>
              <a:rPr lang="en-GB" sz="2000" dirty="0">
                <a:latin typeface="Futura"/>
              </a:rPr>
              <a:t>Label these on your copy of the poem.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F48EC72-ACF7-519F-519A-C293423D76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647629"/>
              </p:ext>
            </p:extLst>
          </p:nvPr>
        </p:nvGraphicFramePr>
        <p:xfrm>
          <a:off x="333242" y="4994031"/>
          <a:ext cx="4630810" cy="15572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99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75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33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786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chemeClr val="tx1"/>
                          </a:solidFill>
                          <a:effectLst/>
                          <a:latin typeface="Futura"/>
                        </a:rPr>
                        <a:t>rhyme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tx1"/>
                          </a:solidFill>
                          <a:effectLst/>
                          <a:latin typeface="Futura"/>
                        </a:rPr>
                        <a:t>personification</a:t>
                      </a:r>
                      <a:endParaRPr lang="en-GB" sz="1100" b="1" dirty="0">
                        <a:solidFill>
                          <a:schemeClr val="tx1"/>
                        </a:solidFill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200">
                          <a:solidFill>
                            <a:schemeClr val="tx1"/>
                          </a:solidFill>
                          <a:effectLst/>
                          <a:latin typeface="Futura"/>
                        </a:rPr>
                        <a:t>repetition</a:t>
                      </a:r>
                      <a:endParaRPr lang="en-GB" sz="1200" b="1">
                        <a:solidFill>
                          <a:schemeClr val="tx1"/>
                        </a:solidFill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86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200">
                          <a:solidFill>
                            <a:schemeClr val="tx1"/>
                          </a:solidFill>
                          <a:effectLst/>
                          <a:latin typeface="Futura"/>
                        </a:rPr>
                        <a:t>alliteration </a:t>
                      </a:r>
                      <a:endParaRPr lang="en-GB" sz="1200" b="1">
                        <a:solidFill>
                          <a:schemeClr val="tx1"/>
                        </a:solidFill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200">
                          <a:solidFill>
                            <a:schemeClr val="tx1"/>
                          </a:solidFill>
                          <a:effectLst/>
                          <a:latin typeface="Futura"/>
                        </a:rPr>
                        <a:t>metaphor</a:t>
                      </a:r>
                      <a:endParaRPr lang="en-GB" sz="1200" b="1">
                        <a:solidFill>
                          <a:schemeClr val="tx1"/>
                        </a:solidFill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chemeClr val="tx1"/>
                          </a:solidFill>
                          <a:effectLst/>
                          <a:latin typeface="Futura"/>
                        </a:rPr>
                        <a:t>imagery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Futura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F400CDDF-BB5C-FEB4-0600-FDC062ED6D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1386" y="138505"/>
            <a:ext cx="4605598" cy="6719495"/>
          </a:xfrm>
          <a:prstGeom prst="rect">
            <a:avLst/>
          </a:prstGeom>
        </p:spPr>
      </p:pic>
      <p:sp>
        <p:nvSpPr>
          <p:cNvPr id="11" name="Rounded Rectangle 8">
            <a:extLst>
              <a:ext uri="{FF2B5EF4-FFF2-40B4-BE49-F238E27FC236}">
                <a16:creationId xmlns:a16="http://schemas.microsoft.com/office/drawing/2014/main" id="{1C686332-01B7-69F5-AA3A-DBC4B5EA6B62}"/>
              </a:ext>
            </a:extLst>
          </p:cNvPr>
          <p:cNvSpPr/>
          <p:nvPr/>
        </p:nvSpPr>
        <p:spPr>
          <a:xfrm>
            <a:off x="9192127" y="270934"/>
            <a:ext cx="2596292" cy="1525782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Futura"/>
              </a:rPr>
              <a:t>Challenge: 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Futura"/>
              </a:rPr>
              <a:t>What imagery does the poet create for the reader? </a:t>
            </a:r>
          </a:p>
        </p:txBody>
      </p:sp>
    </p:spTree>
    <p:extLst>
      <p:ext uri="{BB962C8B-B14F-4D97-AF65-F5344CB8AC3E}">
        <p14:creationId xmlns:p14="http://schemas.microsoft.com/office/powerpoint/2010/main" val="119019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492B8E-5EF6-FF56-1CEF-0A10363F76E4}"/>
              </a:ext>
            </a:extLst>
          </p:cNvPr>
          <p:cNvSpPr txBox="1"/>
          <p:nvPr/>
        </p:nvSpPr>
        <p:spPr>
          <a:xfrm>
            <a:off x="335360" y="545487"/>
            <a:ext cx="380804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Futura"/>
                <a:cs typeface="FUTURA MEDIUM" panose="020B0602020204020303" pitchFamily="34" charset="-79"/>
              </a:rPr>
              <a:t>Activity 5:</a:t>
            </a:r>
          </a:p>
          <a:p>
            <a:r>
              <a:rPr lang="en-GB" sz="4000" i="1" dirty="0">
                <a:latin typeface="Futura"/>
                <a:cs typeface="FUTURA MEDIUM" panose="020B0602020204020303" pitchFamily="34" charset="-79"/>
              </a:rPr>
              <a:t>Imagery and Meaning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72AB3F-DE37-90EB-B46E-C48BD78B3AA4}"/>
              </a:ext>
            </a:extLst>
          </p:cNvPr>
          <p:cNvSpPr txBox="1"/>
          <p:nvPr/>
        </p:nvSpPr>
        <p:spPr>
          <a:xfrm>
            <a:off x="308492" y="3327651"/>
            <a:ext cx="42826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Futura"/>
              </a:rPr>
              <a:t>Discuss in pairs</a:t>
            </a:r>
            <a:r>
              <a:rPr lang="en-GB" sz="2400" b="1" dirty="0">
                <a:latin typeface="Futura"/>
              </a:rPr>
              <a:t>: </a:t>
            </a:r>
          </a:p>
          <a:p>
            <a:endParaRPr lang="en-GB" sz="2400" b="1" dirty="0">
              <a:latin typeface="Futura"/>
            </a:endParaRPr>
          </a:p>
          <a:p>
            <a:r>
              <a:rPr lang="en-GB" sz="2400" dirty="0">
                <a:latin typeface="Futura"/>
              </a:rPr>
              <a:t>What are each of these items are used for? </a:t>
            </a:r>
          </a:p>
          <a:p>
            <a:endParaRPr lang="en-GB" sz="2400" dirty="0">
              <a:latin typeface="Futura"/>
            </a:endParaRPr>
          </a:p>
          <a:p>
            <a:r>
              <a:rPr lang="en-GB" sz="2400" dirty="0">
                <a:latin typeface="Futura"/>
              </a:rPr>
              <a:t>What does this poem suggest about laughter’s ability?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0A9429-4149-1FA3-E0C2-D43E66FE93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9940" y="138505"/>
            <a:ext cx="4605598" cy="6719495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B9EDA02-1D41-E4CA-3DA4-DB7CD5FC58BD}"/>
              </a:ext>
            </a:extLst>
          </p:cNvPr>
          <p:cNvSpPr/>
          <p:nvPr/>
        </p:nvSpPr>
        <p:spPr>
          <a:xfrm>
            <a:off x="9304421" y="458503"/>
            <a:ext cx="2594503" cy="1819476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Futura"/>
              </a:rPr>
              <a:t>Imagery: 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Futura"/>
              </a:rPr>
              <a:t>The images a writer creates in the readers mind through their description</a:t>
            </a:r>
            <a:r>
              <a:rPr lang="en-GB" dirty="0">
                <a:latin typeface="Futura"/>
              </a:rPr>
              <a:t>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AB738A2-61A1-AB5A-F831-FBAB962E9E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808427">
            <a:off x="10216115" y="2771497"/>
            <a:ext cx="1219048" cy="12190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A99AAE1-5F84-4B54-8CD1-DDA8D74CB3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946" y="5196164"/>
            <a:ext cx="1012994" cy="10129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3D49741-544A-6C5D-B56A-98A1192BC0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3152">
            <a:off x="5377083" y="1349315"/>
            <a:ext cx="1018942" cy="101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69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492B8E-5EF6-FF56-1CEF-0A10363F76E4}"/>
              </a:ext>
            </a:extLst>
          </p:cNvPr>
          <p:cNvSpPr txBox="1"/>
          <p:nvPr/>
        </p:nvSpPr>
        <p:spPr>
          <a:xfrm>
            <a:off x="335360" y="562035"/>
            <a:ext cx="38080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Futura"/>
                <a:cs typeface="FUTURA MEDIUM" panose="020B0602020204020303" pitchFamily="34" charset="-79"/>
              </a:rPr>
              <a:t>Activity 6:</a:t>
            </a:r>
          </a:p>
          <a:p>
            <a:r>
              <a:rPr lang="en-GB" sz="4000" i="1" dirty="0">
                <a:latin typeface="Futura"/>
                <a:cs typeface="FUTURA MEDIUM" panose="020B0602020204020303" pitchFamily="34" charset="-79"/>
              </a:rPr>
              <a:t>Your Turn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050AAD-F4AE-8E8D-4324-5B76D5E581F1}"/>
              </a:ext>
            </a:extLst>
          </p:cNvPr>
          <p:cNvSpPr txBox="1"/>
          <p:nvPr/>
        </p:nvSpPr>
        <p:spPr>
          <a:xfrm>
            <a:off x="411132" y="2376557"/>
            <a:ext cx="42826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Futura"/>
              </a:rPr>
              <a:t>Select one of the</a:t>
            </a:r>
            <a:r>
              <a:rPr lang="en-GB" sz="2000" b="1" dirty="0">
                <a:latin typeface="Futura"/>
              </a:rPr>
              <a:t> abstract nouns</a:t>
            </a:r>
            <a:r>
              <a:rPr lang="en-GB" sz="2000" dirty="0">
                <a:latin typeface="Futura"/>
              </a:rPr>
              <a:t> on your sheet. </a:t>
            </a:r>
          </a:p>
          <a:p>
            <a:pPr marL="457200" indent="-457200">
              <a:buFont typeface="+mj-lt"/>
              <a:buAutoNum type="arabicPeriod"/>
            </a:pPr>
            <a:endParaRPr lang="en-GB" sz="2000" dirty="0">
              <a:latin typeface="Futura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b="1" dirty="0">
                <a:latin typeface="Futura"/>
              </a:rPr>
              <a:t>Personify it – </a:t>
            </a:r>
            <a:r>
              <a:rPr lang="en-GB" sz="2000" dirty="0">
                <a:latin typeface="Futura"/>
              </a:rPr>
              <a:t>imagine it has human-like characteristics and behaviours. </a:t>
            </a:r>
          </a:p>
          <a:p>
            <a:pPr marL="457200" indent="-457200">
              <a:buFont typeface="+mj-lt"/>
              <a:buAutoNum type="arabicPeriod"/>
            </a:pPr>
            <a:endParaRPr lang="en-GB" sz="2000" dirty="0">
              <a:latin typeface="Futura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Futura"/>
              </a:rPr>
              <a:t>Mind map ideas: what might it </a:t>
            </a:r>
            <a:r>
              <a:rPr lang="en-GB" sz="2000" b="1" dirty="0">
                <a:latin typeface="Futura"/>
              </a:rPr>
              <a:t>boast about</a:t>
            </a:r>
            <a:r>
              <a:rPr lang="en-GB" sz="2000" dirty="0">
                <a:latin typeface="Futura"/>
              </a:rPr>
              <a:t>? </a:t>
            </a:r>
          </a:p>
        </p:txBody>
      </p:sp>
      <p:sp>
        <p:nvSpPr>
          <p:cNvPr id="7" name="Rounded Rectangle 11">
            <a:extLst>
              <a:ext uri="{FF2B5EF4-FFF2-40B4-BE49-F238E27FC236}">
                <a16:creationId xmlns:a16="http://schemas.microsoft.com/office/drawing/2014/main" id="{D1789CBF-FCF9-BB55-16EE-C47D10879F70}"/>
              </a:ext>
            </a:extLst>
          </p:cNvPr>
          <p:cNvSpPr/>
          <p:nvPr/>
        </p:nvSpPr>
        <p:spPr>
          <a:xfrm>
            <a:off x="5509847" y="247699"/>
            <a:ext cx="2895600" cy="580390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400" b="1" dirty="0">
                <a:ln w="9525" cap="rnd" cmpd="sng" algn="ctr">
                  <a:solidFill>
                    <a:srgbClr val="000000"/>
                  </a:solidFill>
                  <a:prstDash val="solid"/>
                  <a:bevel/>
                </a:ln>
                <a:effectLst/>
                <a:latin typeface="Futura"/>
                <a:ea typeface="Calibri" panose="020F0502020204030204" pitchFamily="34" charset="0"/>
                <a:cs typeface="Times New Roman" panose="02020603050405020304" pitchFamily="18" charset="0"/>
              </a:rPr>
              <a:t>happiness</a:t>
            </a:r>
            <a:endParaRPr lang="en-GB" sz="1100" b="1" dirty="0">
              <a:effectLst/>
              <a:latin typeface="Futura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13">
            <a:extLst>
              <a:ext uri="{FF2B5EF4-FFF2-40B4-BE49-F238E27FC236}">
                <a16:creationId xmlns:a16="http://schemas.microsoft.com/office/drawing/2014/main" id="{A7A4A8C2-B7A4-C76F-4CBD-082420F7A751}"/>
              </a:ext>
            </a:extLst>
          </p:cNvPr>
          <p:cNvSpPr/>
          <p:nvPr/>
        </p:nvSpPr>
        <p:spPr>
          <a:xfrm>
            <a:off x="8710247" y="260399"/>
            <a:ext cx="2895600" cy="571500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solidFill>
                  <a:schemeClr val="tx1"/>
                </a:solidFill>
                <a:effectLst/>
                <a:latin typeface="Futura"/>
                <a:ea typeface="Calibri" panose="020F0502020204030204" pitchFamily="34" charset="0"/>
                <a:cs typeface="Times New Roman" panose="02020603050405020304" pitchFamily="18" charset="0"/>
              </a:rPr>
              <a:t>fear</a:t>
            </a:r>
            <a:endParaRPr lang="en-GB" sz="1100" dirty="0">
              <a:solidFill>
                <a:schemeClr val="tx1"/>
              </a:solidFill>
              <a:effectLst/>
              <a:latin typeface="Futura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ounded Rectangle 14">
            <a:extLst>
              <a:ext uri="{FF2B5EF4-FFF2-40B4-BE49-F238E27FC236}">
                <a16:creationId xmlns:a16="http://schemas.microsoft.com/office/drawing/2014/main" id="{2D431838-81F3-5F72-0628-42026B2BF5D2}"/>
              </a:ext>
            </a:extLst>
          </p:cNvPr>
          <p:cNvSpPr/>
          <p:nvPr/>
        </p:nvSpPr>
        <p:spPr>
          <a:xfrm>
            <a:off x="5509847" y="1847899"/>
            <a:ext cx="2895600" cy="580390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400" b="1" dirty="0">
                <a:ln w="9525" cap="rnd" cmpd="sng" algn="ctr">
                  <a:solidFill>
                    <a:srgbClr val="000000"/>
                  </a:solidFill>
                  <a:prstDash val="solid"/>
                  <a:bevel/>
                </a:ln>
                <a:effectLst/>
                <a:latin typeface="Futura"/>
                <a:ea typeface="Calibri" panose="020F0502020204030204" pitchFamily="34" charset="0"/>
                <a:cs typeface="Times New Roman" panose="02020603050405020304" pitchFamily="18" charset="0"/>
              </a:rPr>
              <a:t>freedom</a:t>
            </a:r>
            <a:endParaRPr lang="en-GB" sz="1100" b="1" dirty="0">
              <a:effectLst/>
              <a:latin typeface="Futura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15">
            <a:extLst>
              <a:ext uri="{FF2B5EF4-FFF2-40B4-BE49-F238E27FC236}">
                <a16:creationId xmlns:a16="http://schemas.microsoft.com/office/drawing/2014/main" id="{F8859B63-3D81-97BD-290D-AC6E50815785}"/>
              </a:ext>
            </a:extLst>
          </p:cNvPr>
          <p:cNvSpPr/>
          <p:nvPr/>
        </p:nvSpPr>
        <p:spPr>
          <a:xfrm>
            <a:off x="8710247" y="1822499"/>
            <a:ext cx="2895600" cy="571500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solidFill>
                  <a:schemeClr val="tx1"/>
                </a:solidFill>
                <a:effectLst/>
                <a:latin typeface="Futura"/>
                <a:ea typeface="Calibri" panose="020F0502020204030204" pitchFamily="34" charset="0"/>
                <a:cs typeface="Times New Roman" panose="02020603050405020304" pitchFamily="18" charset="0"/>
              </a:rPr>
              <a:t>greed</a:t>
            </a:r>
            <a:endParaRPr lang="en-GB" sz="1100" dirty="0">
              <a:solidFill>
                <a:schemeClr val="tx1"/>
              </a:solidFill>
              <a:effectLst/>
              <a:latin typeface="Futura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ounded Rectangle 16">
            <a:extLst>
              <a:ext uri="{FF2B5EF4-FFF2-40B4-BE49-F238E27FC236}">
                <a16:creationId xmlns:a16="http://schemas.microsoft.com/office/drawing/2014/main" id="{259D56F0-6606-8DD8-7770-918ABF10EE08}"/>
              </a:ext>
            </a:extLst>
          </p:cNvPr>
          <p:cNvSpPr/>
          <p:nvPr/>
        </p:nvSpPr>
        <p:spPr>
          <a:xfrm>
            <a:off x="5509847" y="1060499"/>
            <a:ext cx="2895600" cy="580390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400" b="1" dirty="0">
                <a:ln w="9525" cap="rnd" cmpd="sng" algn="ctr">
                  <a:solidFill>
                    <a:srgbClr val="000000"/>
                  </a:solidFill>
                  <a:prstDash val="solid"/>
                  <a:bevel/>
                </a:ln>
                <a:effectLst/>
                <a:latin typeface="Futura"/>
                <a:ea typeface="Calibri" panose="020F0502020204030204" pitchFamily="34" charset="0"/>
                <a:cs typeface="Times New Roman" panose="02020603050405020304" pitchFamily="18" charset="0"/>
              </a:rPr>
              <a:t>envy</a:t>
            </a:r>
            <a:endParaRPr lang="en-GB" sz="1100" b="1" dirty="0">
              <a:effectLst/>
              <a:latin typeface="Futura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ounded Rectangle 17">
            <a:extLst>
              <a:ext uri="{FF2B5EF4-FFF2-40B4-BE49-F238E27FC236}">
                <a16:creationId xmlns:a16="http://schemas.microsoft.com/office/drawing/2014/main" id="{8A6651BB-DAEF-0F71-EC41-F5C1BA847ED2}"/>
              </a:ext>
            </a:extLst>
          </p:cNvPr>
          <p:cNvSpPr/>
          <p:nvPr/>
        </p:nvSpPr>
        <p:spPr>
          <a:xfrm>
            <a:off x="8710247" y="1060499"/>
            <a:ext cx="2895600" cy="571500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solidFill>
                  <a:schemeClr val="tx1"/>
                </a:solidFill>
                <a:effectLst/>
                <a:latin typeface="Futura"/>
                <a:ea typeface="Calibri" panose="020F0502020204030204" pitchFamily="34" charset="0"/>
                <a:cs typeface="Times New Roman" panose="02020603050405020304" pitchFamily="18" charset="0"/>
              </a:rPr>
              <a:t>excitement</a:t>
            </a:r>
            <a:endParaRPr lang="en-GB" sz="1100" dirty="0">
              <a:solidFill>
                <a:schemeClr val="tx1"/>
              </a:solidFill>
              <a:effectLst/>
              <a:latin typeface="Futura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ounded Rectangle 18">
            <a:extLst>
              <a:ext uri="{FF2B5EF4-FFF2-40B4-BE49-F238E27FC236}">
                <a16:creationId xmlns:a16="http://schemas.microsoft.com/office/drawing/2014/main" id="{0E715379-682D-EA9E-8DAA-7ECB8C73E37D}"/>
              </a:ext>
            </a:extLst>
          </p:cNvPr>
          <p:cNvSpPr/>
          <p:nvPr/>
        </p:nvSpPr>
        <p:spPr>
          <a:xfrm>
            <a:off x="5509847" y="2630219"/>
            <a:ext cx="2895600" cy="580390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400" b="1" dirty="0">
                <a:ln w="9525" cap="rnd" cmpd="sng" algn="ctr">
                  <a:solidFill>
                    <a:srgbClr val="000000"/>
                  </a:solidFill>
                  <a:prstDash val="solid"/>
                  <a:bevel/>
                </a:ln>
                <a:effectLst/>
                <a:latin typeface="Futura"/>
                <a:ea typeface="Calibri" panose="020F0502020204030204" pitchFamily="34" charset="0"/>
                <a:cs typeface="Times New Roman" panose="02020603050405020304" pitchFamily="18" charset="0"/>
              </a:rPr>
              <a:t>joy</a:t>
            </a:r>
            <a:endParaRPr lang="en-GB" sz="1100" b="1" dirty="0">
              <a:effectLst/>
              <a:latin typeface="Futura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ounded Rectangle 19">
            <a:extLst>
              <a:ext uri="{FF2B5EF4-FFF2-40B4-BE49-F238E27FC236}">
                <a16:creationId xmlns:a16="http://schemas.microsoft.com/office/drawing/2014/main" id="{86AE6AAB-68D9-8A3E-7735-805669222885}"/>
              </a:ext>
            </a:extLst>
          </p:cNvPr>
          <p:cNvSpPr/>
          <p:nvPr/>
        </p:nvSpPr>
        <p:spPr>
          <a:xfrm>
            <a:off x="8710247" y="2604819"/>
            <a:ext cx="2895600" cy="571500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solidFill>
                  <a:schemeClr val="tx1"/>
                </a:solidFill>
                <a:effectLst/>
                <a:latin typeface="Futura"/>
                <a:ea typeface="Calibri" panose="020F0502020204030204" pitchFamily="34" charset="0"/>
                <a:cs typeface="Times New Roman" panose="02020603050405020304" pitchFamily="18" charset="0"/>
              </a:rPr>
              <a:t>peace</a:t>
            </a:r>
            <a:endParaRPr lang="en-GB" sz="1100" dirty="0">
              <a:solidFill>
                <a:schemeClr val="tx1"/>
              </a:solidFill>
              <a:effectLst/>
              <a:latin typeface="Futura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Cloud 14">
            <a:extLst>
              <a:ext uri="{FF2B5EF4-FFF2-40B4-BE49-F238E27FC236}">
                <a16:creationId xmlns:a16="http://schemas.microsoft.com/office/drawing/2014/main" id="{7ABF01CB-61AA-7B56-1BB6-F865F55F6795}"/>
              </a:ext>
            </a:extLst>
          </p:cNvPr>
          <p:cNvSpPr/>
          <p:nvPr/>
        </p:nvSpPr>
        <p:spPr>
          <a:xfrm>
            <a:off x="6935534" y="4109744"/>
            <a:ext cx="3739661" cy="2274277"/>
          </a:xfrm>
          <a:prstGeom prst="cloud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Futura"/>
              </a:rPr>
              <a:t>What would ________ boast about?</a:t>
            </a:r>
          </a:p>
        </p:txBody>
      </p:sp>
    </p:spTree>
    <p:extLst>
      <p:ext uri="{BB962C8B-B14F-4D97-AF65-F5344CB8AC3E}">
        <p14:creationId xmlns:p14="http://schemas.microsoft.com/office/powerpoint/2010/main" val="2576824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492B8E-5EF6-FF56-1CEF-0A10363F76E4}"/>
              </a:ext>
            </a:extLst>
          </p:cNvPr>
          <p:cNvSpPr txBox="1"/>
          <p:nvPr/>
        </p:nvSpPr>
        <p:spPr>
          <a:xfrm>
            <a:off x="335360" y="562035"/>
            <a:ext cx="380804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Futura"/>
                <a:cs typeface="FUTURA MEDIUM" panose="020B0602020204020303" pitchFamily="34" charset="-79"/>
              </a:rPr>
              <a:t>Activity 6:</a:t>
            </a:r>
          </a:p>
          <a:p>
            <a:r>
              <a:rPr lang="en-GB" sz="4000" i="1" dirty="0">
                <a:latin typeface="Futura"/>
                <a:cs typeface="FUTURA MEDIUM" panose="020B0602020204020303" pitchFamily="34" charset="-79"/>
              </a:rPr>
              <a:t>Personification Poems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1315EF-0943-3AB1-1181-8C525907E2A4}"/>
              </a:ext>
            </a:extLst>
          </p:cNvPr>
          <p:cNvSpPr txBox="1"/>
          <p:nvPr/>
        </p:nvSpPr>
        <p:spPr>
          <a:xfrm>
            <a:off x="335360" y="3068960"/>
            <a:ext cx="42826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endParaRPr lang="en-GB" sz="2000" dirty="0">
              <a:latin typeface="Futura"/>
            </a:endParaRPr>
          </a:p>
          <a:p>
            <a:r>
              <a:rPr lang="en-GB" sz="2000" dirty="0">
                <a:latin typeface="Futura"/>
              </a:rPr>
              <a:t>4. Now try writing the first stanza of your own poem. </a:t>
            </a:r>
            <a:r>
              <a:rPr lang="en-GB" sz="2000" i="1" dirty="0">
                <a:latin typeface="Futura"/>
              </a:rPr>
              <a:t>Notice </a:t>
            </a:r>
            <a:r>
              <a:rPr lang="en-GB" sz="2000" i="1" dirty="0" err="1">
                <a:latin typeface="Futura"/>
              </a:rPr>
              <a:t>Agard</a:t>
            </a:r>
            <a:r>
              <a:rPr lang="en-GB" sz="2000" i="1" dirty="0">
                <a:latin typeface="Futura"/>
              </a:rPr>
              <a:t> uses only 4 lines per stanza.  </a:t>
            </a:r>
          </a:p>
          <a:p>
            <a:endParaRPr lang="en-GB" sz="2000" b="1" dirty="0">
              <a:latin typeface="Futura"/>
            </a:endParaRPr>
          </a:p>
        </p:txBody>
      </p:sp>
      <p:sp>
        <p:nvSpPr>
          <p:cNvPr id="13" name="Rounded Rectangle 8">
            <a:extLst>
              <a:ext uri="{FF2B5EF4-FFF2-40B4-BE49-F238E27FC236}">
                <a16:creationId xmlns:a16="http://schemas.microsoft.com/office/drawing/2014/main" id="{FD864282-085D-F836-BC8D-20650808FB1F}"/>
              </a:ext>
            </a:extLst>
          </p:cNvPr>
          <p:cNvSpPr/>
          <p:nvPr/>
        </p:nvSpPr>
        <p:spPr>
          <a:xfrm>
            <a:off x="291820" y="5295261"/>
            <a:ext cx="2196581" cy="129310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Futura"/>
              </a:rPr>
              <a:t>Remember: 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Futura"/>
              </a:rPr>
              <a:t>Use the poetic tools we discussed earlier</a:t>
            </a:r>
            <a:r>
              <a:rPr lang="en-GB" b="1" dirty="0">
                <a:solidFill>
                  <a:schemeClr val="tx1"/>
                </a:solidFill>
                <a:latin typeface="Futura"/>
              </a:rPr>
              <a:t>. </a:t>
            </a:r>
            <a:endParaRPr lang="en-GB" dirty="0">
              <a:solidFill>
                <a:schemeClr val="tx1"/>
              </a:solidFill>
              <a:latin typeface="Futura"/>
            </a:endParaRPr>
          </a:p>
        </p:txBody>
      </p:sp>
      <p:sp>
        <p:nvSpPr>
          <p:cNvPr id="14" name="Rounded Rectangle 20">
            <a:extLst>
              <a:ext uri="{FF2B5EF4-FFF2-40B4-BE49-F238E27FC236}">
                <a16:creationId xmlns:a16="http://schemas.microsoft.com/office/drawing/2014/main" id="{73A623FD-3244-E51F-DD75-49FEAE04B0B0}"/>
              </a:ext>
            </a:extLst>
          </p:cNvPr>
          <p:cNvSpPr/>
          <p:nvPr/>
        </p:nvSpPr>
        <p:spPr>
          <a:xfrm>
            <a:off x="2699302" y="5295261"/>
            <a:ext cx="2196581" cy="129310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Futura"/>
              </a:rPr>
              <a:t>Challenge: 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Futura"/>
              </a:rPr>
              <a:t>Can you create imagery in your poem? </a:t>
            </a:r>
          </a:p>
        </p:txBody>
      </p:sp>
      <p:sp>
        <p:nvSpPr>
          <p:cNvPr id="15" name="Rounded Rectangle 2">
            <a:extLst>
              <a:ext uri="{FF2B5EF4-FFF2-40B4-BE49-F238E27FC236}">
                <a16:creationId xmlns:a16="http://schemas.microsoft.com/office/drawing/2014/main" id="{EA3D10F9-B753-78B6-297A-B1268CAABF50}"/>
              </a:ext>
            </a:extLst>
          </p:cNvPr>
          <p:cNvSpPr/>
          <p:nvPr/>
        </p:nvSpPr>
        <p:spPr>
          <a:xfrm>
            <a:off x="5697415" y="445477"/>
            <a:ext cx="5873262" cy="6013938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endParaRPr lang="en-GB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b="1" dirty="0">
                <a:solidFill>
                  <a:schemeClr val="tx1"/>
                </a:solidFill>
                <a:latin typeface="Century Gothic" panose="020B0502020202020204" pitchFamily="34" charset="0"/>
              </a:rPr>
              <a:t> _____________________’s Boast</a:t>
            </a:r>
          </a:p>
          <a:p>
            <a:pPr algn="ctr"/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________________________________________________________________________________________________________________</a:t>
            </a:r>
          </a:p>
          <a:p>
            <a:pPr algn="ctr"/>
            <a:endParaRPr lang="en-GB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________________________________________________________________________________________________________________</a:t>
            </a:r>
            <a:endParaRPr lang="en-GB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endParaRPr lang="en-GB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endParaRPr lang="en-GB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endParaRPr lang="en-GB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endParaRPr lang="en-GB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endParaRPr lang="en-GB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616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0a693cd-7f60-46fa-b25a-0036cabe508b" xsi:nil="true"/>
    <lcf76f155ced4ddcb4097134ff3c332f xmlns="74593fc1-6b2b-4388-8359-12566dde245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77ED330CC07045939243B62B7CD2FB" ma:contentTypeVersion="15" ma:contentTypeDescription="Create a new document." ma:contentTypeScope="" ma:versionID="ec816173f26b5de730115cc212641d5d">
  <xsd:schema xmlns:xsd="http://www.w3.org/2001/XMLSchema" xmlns:xs="http://www.w3.org/2001/XMLSchema" xmlns:p="http://schemas.microsoft.com/office/2006/metadata/properties" xmlns:ns2="74593fc1-6b2b-4388-8359-12566dde2457" xmlns:ns3="f0a693cd-7f60-46fa-b25a-0036cabe508b" targetNamespace="http://schemas.microsoft.com/office/2006/metadata/properties" ma:root="true" ma:fieldsID="063d1e9365b2d44d913688650ddce50e" ns2:_="" ns3:_="">
    <xsd:import namespace="74593fc1-6b2b-4388-8359-12566dde2457"/>
    <xsd:import namespace="f0a693cd-7f60-46fa-b25a-0036cabe50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593fc1-6b2b-4388-8359-12566dde24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7be78471-77c4-4d6c-a65e-369e8ae554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a693cd-7f60-46fa-b25a-0036cabe508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930e936a-6f0e-4473-9aac-761745c74538}" ma:internalName="TaxCatchAll" ma:showField="CatchAllData" ma:web="f0a693cd-7f60-46fa-b25a-0036cabe50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B124784-4F55-4EAA-B1F7-1ABCB84BF25D}">
  <ds:schemaRefs>
    <ds:schemaRef ds:uri="http://schemas.microsoft.com/office/2006/metadata/properties"/>
    <ds:schemaRef ds:uri="http://schemas.microsoft.com/office/infopath/2007/PartnerControls"/>
    <ds:schemaRef ds:uri="992ee0e0-bff7-4651-b2ed-ab74cf15e15b"/>
    <ds:schemaRef ds:uri="f0a693cd-7f60-46fa-b25a-0036cabe508b"/>
    <ds:schemaRef ds:uri="74593fc1-6b2b-4388-8359-12566dde2457"/>
  </ds:schemaRefs>
</ds:datastoreItem>
</file>

<file path=customXml/itemProps2.xml><?xml version="1.0" encoding="utf-8"?>
<ds:datastoreItem xmlns:ds="http://schemas.openxmlformats.org/officeDocument/2006/customXml" ds:itemID="{E5D80C2E-82AB-4AAC-9504-3946B34B83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593fc1-6b2b-4388-8359-12566dde2457"/>
    <ds:schemaRef ds:uri="f0a693cd-7f60-46fa-b25a-0036cabe50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DC0D30F-E1E5-4192-8045-EFC2CEDE12A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7674</TotalTime>
  <Words>1089</Words>
  <Application>Microsoft Office PowerPoint</Application>
  <PresentationFormat>Widescreen</PresentationFormat>
  <Paragraphs>176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Avenir</vt:lpstr>
      <vt:lpstr>Calibri</vt:lpstr>
      <vt:lpstr>Calibri Light</vt:lpstr>
      <vt:lpstr>Century Gothic</vt:lpstr>
      <vt:lpstr>Futura</vt:lpstr>
      <vt:lpstr>Futura Medium</vt:lpstr>
      <vt:lpstr>Futura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Cole</dc:creator>
  <cp:lastModifiedBy>Mikhaeil, Angelo</cp:lastModifiedBy>
  <cp:revision>54</cp:revision>
  <dcterms:created xsi:type="dcterms:W3CDTF">2021-06-27T09:44:28Z</dcterms:created>
  <dcterms:modified xsi:type="dcterms:W3CDTF">2025-05-02T14:49:24Z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0x010100A677ED330CC07045939243B62B7CD2FB</vt:lpwstr>
  </property>
</Properties>
</file>