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1"/>
  </p:notesMasterIdLst>
  <p:sldIdLst>
    <p:sldId id="317" r:id="rId5"/>
    <p:sldId id="329" r:id="rId6"/>
    <p:sldId id="332" r:id="rId7"/>
    <p:sldId id="256" r:id="rId8"/>
    <p:sldId id="318" r:id="rId9"/>
    <p:sldId id="333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FBBD32"/>
    <a:srgbClr val="9A7C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07AB0C9-18E8-4818-A50C-0109BE833DA9}" v="4" dt="2025-04-15T09:38:42.41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74820" autoAdjust="0"/>
  </p:normalViewPr>
  <p:slideViewPr>
    <p:cSldViewPr snapToObjects="1">
      <p:cViewPr varScale="1">
        <p:scale>
          <a:sx n="56" d="100"/>
          <a:sy n="56" d="100"/>
        </p:scale>
        <p:origin x="1044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ikhaeil, Angelo" userId="b30482d9-30c8-4d94-a73a-a883ff20f6c4" providerId="ADAL" clId="{107AB0C9-18E8-4818-A50C-0109BE833DA9}"/>
    <pc:docChg chg="custSel modSld">
      <pc:chgData name="Mikhaeil, Angelo" userId="b30482d9-30c8-4d94-a73a-a883ff20f6c4" providerId="ADAL" clId="{107AB0C9-18E8-4818-A50C-0109BE833DA9}" dt="2025-05-02T12:10:11.659" v="46" actId="20577"/>
      <pc:docMkLst>
        <pc:docMk/>
      </pc:docMkLst>
      <pc:sldChg chg="modSp mod modNotesTx">
        <pc:chgData name="Mikhaeil, Angelo" userId="b30482d9-30c8-4d94-a73a-a883ff20f6c4" providerId="ADAL" clId="{107AB0C9-18E8-4818-A50C-0109BE833DA9}" dt="2025-04-15T09:35:27.372" v="29" actId="20577"/>
        <pc:sldMkLst>
          <pc:docMk/>
          <pc:sldMk cId="4106597251" sldId="256"/>
        </pc:sldMkLst>
        <pc:spChg chg="mod">
          <ac:chgData name="Mikhaeil, Angelo" userId="b30482d9-30c8-4d94-a73a-a883ff20f6c4" providerId="ADAL" clId="{107AB0C9-18E8-4818-A50C-0109BE833DA9}" dt="2025-04-11T13:49:59.889" v="7" actId="20577"/>
          <ac:spMkLst>
            <pc:docMk/>
            <pc:sldMk cId="4106597251" sldId="256"/>
            <ac:spMk id="3" creationId="{C637B1F0-95C5-384E-9281-8B5FB333A47A}"/>
          </ac:spMkLst>
        </pc:spChg>
      </pc:sldChg>
      <pc:sldChg chg="delSp mod">
        <pc:chgData name="Mikhaeil, Angelo" userId="b30482d9-30c8-4d94-a73a-a883ff20f6c4" providerId="ADAL" clId="{107AB0C9-18E8-4818-A50C-0109BE833DA9}" dt="2025-05-02T10:42:28.097" v="43" actId="478"/>
        <pc:sldMkLst>
          <pc:docMk/>
          <pc:sldMk cId="2406719045" sldId="317"/>
        </pc:sldMkLst>
        <pc:picChg chg="del">
          <ac:chgData name="Mikhaeil, Angelo" userId="b30482d9-30c8-4d94-a73a-a883ff20f6c4" providerId="ADAL" clId="{107AB0C9-18E8-4818-A50C-0109BE833DA9}" dt="2025-05-02T10:42:28.097" v="43" actId="478"/>
          <ac:picMkLst>
            <pc:docMk/>
            <pc:sldMk cId="2406719045" sldId="317"/>
            <ac:picMk id="5" creationId="{51B91321-0AA7-D555-FD3E-BE08D584B890}"/>
          </ac:picMkLst>
        </pc:picChg>
      </pc:sldChg>
      <pc:sldChg chg="modSp mod">
        <pc:chgData name="Mikhaeil, Angelo" userId="b30482d9-30c8-4d94-a73a-a883ff20f6c4" providerId="ADAL" clId="{107AB0C9-18E8-4818-A50C-0109BE833DA9}" dt="2025-05-02T12:10:11.659" v="46" actId="20577"/>
        <pc:sldMkLst>
          <pc:docMk/>
          <pc:sldMk cId="3986843854" sldId="332"/>
        </pc:sldMkLst>
        <pc:spChg chg="mod">
          <ac:chgData name="Mikhaeil, Angelo" userId="b30482d9-30c8-4d94-a73a-a883ff20f6c4" providerId="ADAL" clId="{107AB0C9-18E8-4818-A50C-0109BE833DA9}" dt="2025-05-02T12:10:11.659" v="46" actId="20577"/>
          <ac:spMkLst>
            <pc:docMk/>
            <pc:sldMk cId="3986843854" sldId="332"/>
            <ac:spMk id="6" creationId="{951BB946-5A10-9111-630C-096CAA00AEBB}"/>
          </ac:spMkLst>
        </pc:spChg>
      </pc:sldChg>
      <pc:sldChg chg="addSp modSp mod modAnim">
        <pc:chgData name="Mikhaeil, Angelo" userId="b30482d9-30c8-4d94-a73a-a883ff20f6c4" providerId="ADAL" clId="{107AB0C9-18E8-4818-A50C-0109BE833DA9}" dt="2025-05-02T11:30:26.932" v="45" actId="20577"/>
        <pc:sldMkLst>
          <pc:docMk/>
          <pc:sldMk cId="119019047" sldId="333"/>
        </pc:sldMkLst>
        <pc:spChg chg="mod">
          <ac:chgData name="Mikhaeil, Angelo" userId="b30482d9-30c8-4d94-a73a-a883ff20f6c4" providerId="ADAL" clId="{107AB0C9-18E8-4818-A50C-0109BE833DA9}" dt="2025-05-02T11:30:26.932" v="45" actId="20577"/>
          <ac:spMkLst>
            <pc:docMk/>
            <pc:sldMk cId="119019047" sldId="333"/>
            <ac:spMk id="2" creationId="{F4492B8E-5EF6-FF56-1CEF-0A10363F76E4}"/>
          </ac:spMkLst>
        </pc:spChg>
        <pc:spChg chg="add mod">
          <ac:chgData name="Mikhaeil, Angelo" userId="b30482d9-30c8-4d94-a73a-a883ff20f6c4" providerId="ADAL" clId="{107AB0C9-18E8-4818-A50C-0109BE833DA9}" dt="2025-04-15T09:38:52.638" v="39" actId="1076"/>
          <ac:spMkLst>
            <pc:docMk/>
            <pc:sldMk cId="119019047" sldId="333"/>
            <ac:spMk id="3" creationId="{B8481013-F83C-EBA5-228A-A37B7DC63431}"/>
          </ac:spMkLst>
        </pc:spChg>
        <pc:spChg chg="mod">
          <ac:chgData name="Mikhaeil, Angelo" userId="b30482d9-30c8-4d94-a73a-a883ff20f6c4" providerId="ADAL" clId="{107AB0C9-18E8-4818-A50C-0109BE833DA9}" dt="2025-04-15T09:38:17.036" v="31" actId="21"/>
          <ac:spMkLst>
            <pc:docMk/>
            <pc:sldMk cId="119019047" sldId="333"/>
            <ac:spMk id="8" creationId="{6C63CF70-9F4E-344B-85EA-A88665AD75EB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964BE3-B7EC-8748-AB20-3108C4AC86AE}" type="datetimeFigureOut">
              <a:rPr lang="en-US" smtClean="0"/>
              <a:t>5/2/2025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489701-E31A-A648-A64D-FF0469FB52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5361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489701-E31A-A648-A64D-FF0469FB522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5928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Activity notes</a:t>
            </a:r>
          </a:p>
          <a:p>
            <a:pPr marL="171450" indent="-171450">
              <a:buFontTx/>
              <a:buChar char="-"/>
            </a:pPr>
            <a:r>
              <a:rPr lang="en-US" dirty="0"/>
              <a:t>Read the poem once</a:t>
            </a:r>
            <a:r>
              <a:rPr lang="en-US" baseline="0" dirty="0"/>
              <a:t> through to the class, while projected on the board (don’t tell them it is a poem).</a:t>
            </a:r>
          </a:p>
          <a:p>
            <a:pPr marL="171450" indent="-171450">
              <a:buFontTx/>
              <a:buChar char="-"/>
            </a:pPr>
            <a:r>
              <a:rPr lang="en-US" baseline="0" dirty="0"/>
              <a:t>Then read the poem again and ask the learners to join in the refrain (repeated lines/words)</a:t>
            </a:r>
          </a:p>
          <a:p>
            <a:pPr marL="171450" indent="-171450">
              <a:buFontTx/>
              <a:buChar char="-"/>
            </a:pPr>
            <a:r>
              <a:rPr lang="en-US" baseline="0" dirty="0"/>
              <a:t>The third time tell the learners that they can laugh the repeated lines!</a:t>
            </a:r>
          </a:p>
          <a:p>
            <a:pPr marL="171450" indent="-171450">
              <a:buFontTx/>
              <a:buChar char="-"/>
            </a:pPr>
            <a:r>
              <a:rPr lang="en-US" baseline="0" dirty="0"/>
              <a:t>Repeat until the class is chanting the poem with you in a call and response style. 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489701-E31A-A648-A64D-FF0469FB522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1635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Activity notes</a:t>
            </a:r>
          </a:p>
          <a:p>
            <a:pPr marL="171450" indent="-171450">
              <a:buFontTx/>
              <a:buChar char="-"/>
            </a:pPr>
            <a:r>
              <a:rPr lang="en-US" dirty="0"/>
              <a:t>Give</a:t>
            </a:r>
            <a:r>
              <a:rPr lang="en-US" baseline="0" dirty="0"/>
              <a:t> learners 2-3 minutes to discus the questions with their talk partners, then take ideas. </a:t>
            </a:r>
          </a:p>
          <a:p>
            <a:pPr marL="171450" indent="-171450">
              <a:buFontTx/>
              <a:buChar char="-"/>
            </a:pPr>
            <a:r>
              <a:rPr lang="en-US" baseline="0" dirty="0"/>
              <a:t>Explain that it is a poem and how we know i.e. shorter than a story, written in lines and stanzas, repeated words/lines, expresses feelings or ideas. 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489701-E31A-A648-A64D-FF0469FB522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4192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Activity notes</a:t>
            </a:r>
          </a:p>
          <a:p>
            <a:pPr marL="171450" indent="-171450">
              <a:buFontTx/>
              <a:buChar char="-"/>
            </a:pPr>
            <a:r>
              <a:rPr lang="en-US" dirty="0"/>
              <a:t>Explain</a:t>
            </a:r>
            <a:r>
              <a:rPr lang="en-US" baseline="0" dirty="0"/>
              <a:t> that poems use different techniques, which are special writing tools that poets use. Can learners think of any poetic tools in this poem? (repeated words, rhyme, metaphor </a:t>
            </a:r>
            <a:r>
              <a:rPr lang="en-US" baseline="0" dirty="0" err="1"/>
              <a:t>etc</a:t>
            </a:r>
            <a:r>
              <a:rPr lang="en-US" baseline="0" dirty="0"/>
              <a:t>). </a:t>
            </a:r>
          </a:p>
          <a:p>
            <a:pPr marL="171450" indent="-171450">
              <a:buFontTx/>
              <a:buChar char="-"/>
            </a:pPr>
            <a:r>
              <a:rPr lang="en-US" baseline="0" dirty="0"/>
              <a:t>Note the lack of punctuation- all in capitals, full stops only at the end of the stanza – explain that poems don’t have to follow the usual writing rules. </a:t>
            </a:r>
          </a:p>
          <a:p>
            <a:pPr marL="171450" indent="-171450">
              <a:buFontTx/>
              <a:buChar char="-"/>
            </a:pPr>
            <a:r>
              <a:rPr lang="en-US" baseline="0" dirty="0"/>
              <a:t>Show the highlighted version of the poem – read it aloud, </a:t>
            </a:r>
            <a:r>
              <a:rPr lang="en-US" baseline="0" dirty="0" err="1"/>
              <a:t>emphasising</a:t>
            </a:r>
            <a:r>
              <a:rPr lang="en-US" baseline="0" dirty="0"/>
              <a:t> the highlighted words. What do learners notice about the highlighted words? </a:t>
            </a:r>
          </a:p>
          <a:p>
            <a:pPr marL="0" indent="0">
              <a:buFontTx/>
              <a:buNone/>
            </a:pPr>
            <a:endParaRPr lang="en-US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489701-E31A-A648-A64D-FF0469FB522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2546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Activity notes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baseline="0" dirty="0"/>
              <a:t>Recap that </a:t>
            </a:r>
            <a:r>
              <a:rPr lang="en-GB" sz="120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</a:t>
            </a:r>
            <a:r>
              <a:rPr lang="en-GB" sz="120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hyming words</a:t>
            </a:r>
            <a:r>
              <a:rPr lang="en-GB" sz="120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have a similar sound at the end,</a:t>
            </a:r>
            <a:r>
              <a:rPr lang="en-GB" sz="120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like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pace/shoelace,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paw /roar/door,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glow/halo/</a:t>
            </a:r>
            <a:r>
              <a:rPr lang="en-GB" sz="1200" kern="1200" dirty="0">
                <a:solidFill>
                  <a:schemeClr val="tx1"/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  <a:latin typeface="+mn-lt"/>
                <a:ea typeface="+mn-ea"/>
                <a:cs typeface="+mn-cs"/>
              </a:rPr>
              <a:t>go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baseline="0" dirty="0"/>
              <a:t>On their worksheets/whiteboards, invite learners to come up with rhyming words. Give some ideas to start them off. They can work in pairs if needed.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/>
              <a:t>Extension: can learners pick a different word from the poem and think of rhyming words for it?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/>
              <a:t>Learners share their own word and the rhyming words with their partner. </a:t>
            </a:r>
            <a:endParaRPr lang="en-US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489701-E31A-A648-A64D-FF0469FB522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8627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Activity notes</a:t>
            </a:r>
          </a:p>
          <a:p>
            <a:pPr marL="171450" indent="-171450">
              <a:buFontTx/>
              <a:buChar char="-"/>
            </a:pPr>
            <a:r>
              <a:rPr lang="en-US" dirty="0"/>
              <a:t>Reread each section one at a time.</a:t>
            </a:r>
            <a:r>
              <a:rPr lang="en-US" baseline="0" dirty="0"/>
              <a:t> Asking probing questions to infer ideas from learners regarding the poet’s use of metaphor. </a:t>
            </a:r>
          </a:p>
          <a:p>
            <a:pPr marL="171450" indent="-171450">
              <a:buFontTx/>
              <a:buChar char="-"/>
            </a:pPr>
            <a:r>
              <a:rPr lang="en-US" baseline="0" dirty="0"/>
              <a:t>Stanza 1: what does </a:t>
            </a:r>
            <a:r>
              <a:rPr lang="en-US" baseline="0" dirty="0" err="1"/>
              <a:t>Agard</a:t>
            </a:r>
            <a:r>
              <a:rPr lang="en-US" baseline="0" dirty="0"/>
              <a:t> mean by laughter comes and goes? When can laughter come and go?</a:t>
            </a:r>
          </a:p>
          <a:p>
            <a:pPr marL="171450" indent="-171450">
              <a:buFontTx/>
              <a:buChar char="-"/>
            </a:pPr>
            <a:r>
              <a:rPr lang="en-US" baseline="0" dirty="0"/>
              <a:t>Stanza 2: how does laughter come and go (like the wind)? How does laughter make rain in our eyes (people can ‘cry with laughter’)? </a:t>
            </a:r>
          </a:p>
          <a:p>
            <a:pPr marL="171450" indent="-171450">
              <a:buFontTx/>
              <a:buChar char="-"/>
            </a:pPr>
            <a:r>
              <a:rPr lang="en-US" baseline="0" dirty="0"/>
              <a:t>Stanza 3: how does laughter make thunder roar from the ‘door of our mouths’ (the noise some people make when laughing)?</a:t>
            </a:r>
          </a:p>
          <a:p>
            <a:pPr marL="171450" indent="-171450">
              <a:buFontTx/>
              <a:buChar char="-"/>
            </a:pPr>
            <a:r>
              <a:rPr lang="en-US" baseline="0" dirty="0"/>
              <a:t>Stanza 4: what might laughter do to a sad face? How can laughter ‘wrinkle your noise’ (some people wrinkle noses when laughing)? </a:t>
            </a:r>
          </a:p>
          <a:p>
            <a:pPr marL="171450" indent="-171450">
              <a:buFontTx/>
              <a:buChar char="-"/>
            </a:pPr>
            <a:r>
              <a:rPr lang="en-US" baseline="0" dirty="0"/>
              <a:t>Challenge: each stanza is referring to a different one of our five senses. The missing one is touch/feel- can we feel laughter? What is </a:t>
            </a:r>
            <a:r>
              <a:rPr lang="en-US" baseline="0" dirty="0" err="1"/>
              <a:t>Agard</a:t>
            </a:r>
            <a:r>
              <a:rPr lang="en-US" baseline="0" dirty="0"/>
              <a:t> saying about laughter (laughter impacts all of our senses)? </a:t>
            </a:r>
          </a:p>
          <a:p>
            <a:pPr marL="0" indent="0">
              <a:buFontTx/>
              <a:buNone/>
            </a:pPr>
            <a:endParaRPr lang="en-US" baseline="0" dirty="0"/>
          </a:p>
          <a:p>
            <a:pPr marL="0" indent="0">
              <a:buFontTx/>
              <a:buNone/>
            </a:pPr>
            <a:endParaRPr lang="en-US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489701-E31A-A648-A64D-FF0469FB522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152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94338F-317D-0F4D-AD3C-DD9EFA98DB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EE09339-81FC-A445-8614-CD67B29DA38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A2CB8D-6118-4847-B0E8-332D80A0F9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D9C62-8F2F-3440-99D4-38D2D907A8CB}" type="datetimeFigureOut">
              <a:rPr lang="en-US" smtClean="0"/>
              <a:t>5/2/2025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5D06C4-9BE0-804B-9512-93487EABD9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356EEA-9D6D-9C41-8B4D-7A40BB36ED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0B5ED-D4D3-0044-A3DF-D82C4DBB00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77724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A6D4E7-14DE-9249-AD3A-E86207C60A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D2D4025-54BC-CF45-8AF5-293011CA5B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37C433-69E0-F749-B138-7FE17AF41B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D9C62-8F2F-3440-99D4-38D2D907A8CB}" type="datetimeFigureOut">
              <a:rPr lang="en-US" smtClean="0"/>
              <a:t>5/2/2025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C39A0C-946C-0C48-930B-CA2C96B73D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F5ACE1-964A-7644-945C-79466DD153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0B5ED-D4D3-0044-A3DF-D82C4DBB00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780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E48666D-DEC5-D841-92CA-3E7CF34496F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8755F7-EEBB-2841-AAB0-6B0D4E0E1E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12889E-D212-6E47-AEE7-DF255248C4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D9C62-8F2F-3440-99D4-38D2D907A8CB}" type="datetimeFigureOut">
              <a:rPr lang="en-US" smtClean="0"/>
              <a:t>5/2/2025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49C8E0-8409-EE44-8CAE-26575E9277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50F631-5567-D542-86E1-CB8B576921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0B5ED-D4D3-0044-A3DF-D82C4DBB00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453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10E2B3-381E-9949-880F-F56D9D4FF2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C559B9-FA1B-AB49-95F4-24CE55E941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D2D5A8-B419-5E42-A762-983BA4601A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D9C62-8F2F-3440-99D4-38D2D907A8CB}" type="datetimeFigureOut">
              <a:rPr lang="en-US" smtClean="0"/>
              <a:t>5/2/2025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8A4919-B063-AD44-B32C-8419F1FFC1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D70CE6-0B58-9240-955B-E64EF86AE7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0B5ED-D4D3-0044-A3DF-D82C4DBB00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6773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341DEF-7361-864C-8E5D-7689E5EE38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1C2417-0523-EB49-934D-DDC1048494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2E9C4-D5B5-2846-838E-42A7078233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D9C62-8F2F-3440-99D4-38D2D907A8CB}" type="datetimeFigureOut">
              <a:rPr lang="en-US" smtClean="0"/>
              <a:t>5/2/2025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F6CEA-8AB1-A847-8177-A7C1224232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D352C1-2F40-E942-B388-D56A7F520B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0B5ED-D4D3-0044-A3DF-D82C4DBB00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2852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A14A4B-5FE7-A84B-9F55-6BD5D81B7E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1D5063-885F-7543-8244-A08E3D616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7DF2D02-CDDF-7D44-8B82-580973A226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61CC5D-E004-3441-9AE7-4CEE601A90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D9C62-8F2F-3440-99D4-38D2D907A8CB}" type="datetimeFigureOut">
              <a:rPr lang="en-US" smtClean="0"/>
              <a:t>5/2/2025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DC1C91C-6C40-494D-B0C7-BFA93A72D3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D52F6D-BC02-DA41-ADE3-90EBD91669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0B5ED-D4D3-0044-A3DF-D82C4DBB00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2214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9A6F4D-330A-0A46-A712-3186B15CB4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4CD9F6-6ED9-EB49-A672-A0B1E16067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189550A-81DE-654B-8306-7130E6952E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1E2E64C-49E1-7945-AE01-72EE1F249F1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CB5134A-A08A-D74E-87E8-33E192F8428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727BDD3-141D-E746-AADE-B76F856D11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D9C62-8F2F-3440-99D4-38D2D907A8CB}" type="datetimeFigureOut">
              <a:rPr lang="en-US" smtClean="0"/>
              <a:t>5/2/2025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9CE5C10-2841-8E49-8DF3-AA68011E50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FE6189C-11F4-7F4B-9D00-66CCE9F064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0B5ED-D4D3-0044-A3DF-D82C4DBB00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2595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26C1E0-2711-9B44-BA6A-B05FA9D6BF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B7AE568-B9F0-0947-A80D-720AC3E6CC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D9C62-8F2F-3440-99D4-38D2D907A8CB}" type="datetimeFigureOut">
              <a:rPr lang="en-US" smtClean="0"/>
              <a:t>5/2/2025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E86E7E5-05A4-2F41-ABF5-365CB2FE6D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48F3DC1-B853-4042-BBE0-59BC4F7DDC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0B5ED-D4D3-0044-A3DF-D82C4DBB00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5457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59B6F7D-FCBC-5E44-BEFC-492D607524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D9C62-8F2F-3440-99D4-38D2D907A8CB}" type="datetimeFigureOut">
              <a:rPr lang="en-US" smtClean="0"/>
              <a:t>5/2/2025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EC2E77E-6EF4-7E44-89AC-8A7358DC54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307D74-BD20-FD43-977F-40F7C0B688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0B5ED-D4D3-0044-A3DF-D82C4DBB00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711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3BD4FB-56ED-894B-A9AE-33E861F855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C0E9CA-148B-434F-8D6C-3B296AF7A1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8D4DEF-F41B-AA46-9D39-48F37DDBF7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C4CC12-CE58-744E-91C0-CBA7BBCE97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D9C62-8F2F-3440-99D4-38D2D907A8CB}" type="datetimeFigureOut">
              <a:rPr lang="en-US" smtClean="0"/>
              <a:t>5/2/2025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AF395D8-5ADA-6340-8F6D-88FD598A78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E5AFE5-C477-3B4D-9FC0-80345E55F8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0B5ED-D4D3-0044-A3DF-D82C4DBB00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0942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2B1367-F7AF-9B44-AC75-E665CB69AA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7F9EA15-8534-9542-AFB3-92256B6A8E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0ABF689-1BE2-8141-B58E-BD72282C27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251969D-8439-224B-9FFA-21CA7EB3F2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D9C62-8F2F-3440-99D4-38D2D907A8CB}" type="datetimeFigureOut">
              <a:rPr lang="en-US" smtClean="0"/>
              <a:t>5/2/2025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B9ACC8-4481-904E-9437-1431E4D9E3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48CD2D-359C-6A4C-9969-92D793E225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0B5ED-D4D3-0044-A3DF-D82C4DBB00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8998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AD77687-B629-6540-9F9C-FDC57746D8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C227FA-4A98-6744-9F54-4C049F02FE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2B7711-75BC-5B47-AFDB-DBB55C828F7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CD9C62-8F2F-3440-99D4-38D2D907A8CB}" type="datetimeFigureOut">
              <a:rPr lang="en-US" smtClean="0"/>
              <a:t>5/2/2025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2487EE-D850-AC4E-8098-48C8367584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9E58FE-4F97-FD40-B5D8-1966D4001E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E0B5ED-D4D3-0044-A3DF-D82C4DBB00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133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jpeg"/><Relationship Id="rId5" Type="http://schemas.openxmlformats.org/officeDocument/2006/relationships/image" Target="../media/image2.jpg"/><Relationship Id="rId4" Type="http://schemas.openxmlformats.org/officeDocument/2006/relationships/hyperlink" Target="../../../../penguin.co.uk/litincolour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6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6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5.png"/><Relationship Id="rId4" Type="http://schemas.openxmlformats.org/officeDocument/2006/relationships/image" Target="../media/image13.png"/><Relationship Id="rId9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FA456214-9574-C146-94E1-02402CA55EAF}"/>
              </a:ext>
            </a:extLst>
          </p:cNvPr>
          <p:cNvSpPr txBox="1">
            <a:spLocks/>
          </p:cNvSpPr>
          <p:nvPr/>
        </p:nvSpPr>
        <p:spPr>
          <a:xfrm>
            <a:off x="551384" y="908720"/>
            <a:ext cx="7272808" cy="136815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i="1" dirty="0">
                <a:latin typeface="Futura"/>
              </a:rPr>
              <a:t>Laughter is an Egg</a:t>
            </a:r>
          </a:p>
          <a:p>
            <a:r>
              <a:rPr lang="en-GB" b="1" dirty="0">
                <a:latin typeface="Futura"/>
              </a:rPr>
              <a:t>By John </a:t>
            </a:r>
            <a:r>
              <a:rPr lang="en-GB" b="1" dirty="0" err="1">
                <a:latin typeface="Futura"/>
              </a:rPr>
              <a:t>Agard</a:t>
            </a:r>
            <a:endParaRPr lang="en-GB" b="1" dirty="0">
              <a:latin typeface="Futura"/>
            </a:endParaRPr>
          </a:p>
          <a:p>
            <a:endParaRPr lang="en-GB" b="1" dirty="0">
              <a:latin typeface="Futura"/>
            </a:endParaRPr>
          </a:p>
          <a:p>
            <a:r>
              <a:rPr lang="en-GB" sz="2400" b="1" dirty="0">
                <a:latin typeface="Futura"/>
              </a:rPr>
              <a:t>KS1 (5-7 years)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2E0004A-A384-0B4F-8F9D-9758FF0F3306}"/>
              </a:ext>
            </a:extLst>
          </p:cNvPr>
          <p:cNvSpPr/>
          <p:nvPr/>
        </p:nvSpPr>
        <p:spPr>
          <a:xfrm>
            <a:off x="8976320" y="1052737"/>
            <a:ext cx="2160240" cy="3302000"/>
          </a:xfrm>
          <a:prstGeom prst="rect">
            <a:avLst/>
          </a:prstGeom>
          <a:solidFill>
            <a:srgbClr val="BA2F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itle 1">
            <a:hlinkClick r:id="rId4"/>
            <a:extLst>
              <a:ext uri="{FF2B5EF4-FFF2-40B4-BE49-F238E27FC236}">
                <a16:creationId xmlns:a16="http://schemas.microsoft.com/office/drawing/2014/main" id="{CBC2D093-E4B7-B54D-B218-C5B8FDE160EE}"/>
              </a:ext>
            </a:extLst>
          </p:cNvPr>
          <p:cNvSpPr txBox="1">
            <a:spLocks/>
          </p:cNvSpPr>
          <p:nvPr/>
        </p:nvSpPr>
        <p:spPr>
          <a:xfrm>
            <a:off x="551384" y="4083540"/>
            <a:ext cx="2580467" cy="27509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1600" dirty="0" err="1">
                <a:latin typeface="Futura Medium" panose="020B0602020204020303" pitchFamily="34" charset="-79"/>
                <a:cs typeface="Futura Medium" panose="020B0602020204020303" pitchFamily="34" charset="-79"/>
              </a:rPr>
              <a:t>penguin.co.uk</a:t>
            </a:r>
            <a:r>
              <a:rPr lang="en-GB" sz="1600" dirty="0">
                <a:latin typeface="Futura Medium" panose="020B0602020204020303" pitchFamily="34" charset="-79"/>
                <a:cs typeface="Futura Medium" panose="020B0602020204020303" pitchFamily="34" charset="-79"/>
              </a:rPr>
              <a:t>/</a:t>
            </a:r>
            <a:r>
              <a:rPr lang="en-GB" sz="1600" dirty="0" err="1">
                <a:latin typeface="Futura Medium" panose="020B0602020204020303" pitchFamily="34" charset="-79"/>
                <a:cs typeface="Futura Medium" panose="020B0602020204020303" pitchFamily="34" charset="-79"/>
              </a:rPr>
              <a:t>litincolour</a:t>
            </a:r>
            <a:endParaRPr lang="en-GB" sz="1600" dirty="0">
              <a:latin typeface="Futura Medium" panose="020B0602020204020303" pitchFamily="34" charset="-79"/>
              <a:cs typeface="Futura Medium" panose="020B0602020204020303" pitchFamily="34" charset="-79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CEF1F5F-E44E-D653-92F8-9B9FF9E8D18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32304" y="908720"/>
            <a:ext cx="2159663" cy="3312367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55842483-1663-6110-FB72-BEFE00073265}"/>
              </a:ext>
            </a:extLst>
          </p:cNvPr>
          <p:cNvSpPr/>
          <p:nvPr/>
        </p:nvSpPr>
        <p:spPr>
          <a:xfrm>
            <a:off x="6240016" y="1916832"/>
            <a:ext cx="2160240" cy="3302000"/>
          </a:xfrm>
          <a:prstGeom prst="rect">
            <a:avLst/>
          </a:prstGeom>
          <a:solidFill>
            <a:srgbClr val="BA2F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4" descr="Laughter is an Egg: Amazon.co.uk: Agard, John: 9780140340723: Books">
            <a:extLst>
              <a:ext uri="{FF2B5EF4-FFF2-40B4-BE49-F238E27FC236}">
                <a16:creationId xmlns:a16="http://schemas.microsoft.com/office/drawing/2014/main" id="{3ADDB5F2-54DE-74D1-16E9-1942B30B86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20069" y="1767720"/>
            <a:ext cx="2159663" cy="3322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67190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BD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97EAE0-F9D3-F44A-AF81-4DB560A4E428}"/>
              </a:ext>
            </a:extLst>
          </p:cNvPr>
          <p:cNvSpPr txBox="1">
            <a:spLocks/>
          </p:cNvSpPr>
          <p:nvPr/>
        </p:nvSpPr>
        <p:spPr>
          <a:xfrm>
            <a:off x="142053" y="404664"/>
            <a:ext cx="6696744" cy="146587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>
                <a:latin typeface="Futura"/>
              </a:rPr>
              <a:t>Activity 1: </a:t>
            </a:r>
          </a:p>
          <a:p>
            <a:r>
              <a:rPr lang="en-GB" sz="4000" i="1" dirty="0">
                <a:latin typeface="Futura"/>
              </a:rPr>
              <a:t>Chanting</a:t>
            </a:r>
          </a:p>
          <a:p>
            <a:endParaRPr lang="en-GB" sz="3600" b="1" dirty="0">
              <a:latin typeface="ITC Avant Garde Pro Bk" panose="020B0502020202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EA03ABF-C6CA-DC36-0939-C3D784E17CF5}"/>
              </a:ext>
            </a:extLst>
          </p:cNvPr>
          <p:cNvSpPr/>
          <p:nvPr/>
        </p:nvSpPr>
        <p:spPr>
          <a:xfrm>
            <a:off x="5087888" y="0"/>
            <a:ext cx="7104112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56024E2-18D3-BEF5-3F38-A66EE1F55C8B}"/>
              </a:ext>
            </a:extLst>
          </p:cNvPr>
          <p:cNvSpPr txBox="1"/>
          <p:nvPr/>
        </p:nvSpPr>
        <p:spPr>
          <a:xfrm>
            <a:off x="119336" y="2177392"/>
            <a:ext cx="4858358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GB" sz="2400" dirty="0">
                <a:latin typeface="Futura"/>
                <a:ea typeface="Arial Unicode MS" panose="020B0604020202020204" pitchFamily="34" charset="-128"/>
                <a:cs typeface="Arial Unicode MS" panose="020B0604020202020204" pitchFamily="34" charset="-128"/>
              </a:rPr>
              <a:t>First, listen carefully to </a:t>
            </a:r>
            <a:r>
              <a:rPr lang="en-GB" sz="2400" i="1" dirty="0">
                <a:latin typeface="Futura"/>
                <a:ea typeface="Arial Unicode MS" panose="020B0604020202020204" pitchFamily="34" charset="-128"/>
                <a:cs typeface="Arial Unicode MS" panose="020B0604020202020204" pitchFamily="34" charset="-128"/>
              </a:rPr>
              <a:t>Laughter’s Chant. </a:t>
            </a:r>
          </a:p>
          <a:p>
            <a:pPr marL="457200" indent="-457200">
              <a:buFont typeface="+mj-lt"/>
              <a:buAutoNum type="arabicPeriod"/>
            </a:pPr>
            <a:endParaRPr lang="en-GB" sz="2400" i="1" dirty="0">
              <a:latin typeface="Futura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457200" indent="-457200">
              <a:buFont typeface="+mj-lt"/>
              <a:buAutoNum type="arabicPeriod"/>
            </a:pPr>
            <a:r>
              <a:rPr lang="en-GB" sz="2400" dirty="0">
                <a:latin typeface="Futura"/>
                <a:ea typeface="Arial Unicode MS" panose="020B0604020202020204" pitchFamily="34" charset="-128"/>
                <a:cs typeface="Arial Unicode MS" panose="020B0604020202020204" pitchFamily="34" charset="-128"/>
              </a:rPr>
              <a:t>This time, join in with the repeated lines.</a:t>
            </a:r>
          </a:p>
          <a:p>
            <a:pPr marL="457200" indent="-457200">
              <a:buFont typeface="+mj-lt"/>
              <a:buAutoNum type="arabicPeriod"/>
            </a:pPr>
            <a:endParaRPr lang="en-GB" sz="2400" dirty="0">
              <a:latin typeface="Futura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457200" indent="-457200">
              <a:buFont typeface="+mj-lt"/>
              <a:buAutoNum type="arabicPeriod"/>
            </a:pPr>
            <a:r>
              <a:rPr lang="en-GB" sz="2400" dirty="0">
                <a:latin typeface="Futura"/>
                <a:ea typeface="Arial Unicode MS" panose="020B0604020202020204" pitchFamily="34" charset="-128"/>
                <a:cs typeface="Arial Unicode MS" panose="020B0604020202020204" pitchFamily="34" charset="-128"/>
              </a:rPr>
              <a:t>Now, you can </a:t>
            </a:r>
            <a:r>
              <a:rPr lang="en-GB" sz="2400" b="1" dirty="0">
                <a:latin typeface="Futura"/>
                <a:ea typeface="Arial Unicode MS" panose="020B0604020202020204" pitchFamily="34" charset="-128"/>
                <a:cs typeface="Arial Unicode MS" panose="020B0604020202020204" pitchFamily="34" charset="-128"/>
              </a:rPr>
              <a:t>laugh </a:t>
            </a:r>
            <a:r>
              <a:rPr lang="en-GB" sz="2400" dirty="0">
                <a:latin typeface="Futura"/>
                <a:ea typeface="Arial Unicode MS" panose="020B0604020202020204" pitchFamily="34" charset="-128"/>
                <a:cs typeface="Arial Unicode MS" panose="020B0604020202020204" pitchFamily="34" charset="-128"/>
              </a:rPr>
              <a:t>the words!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5F32FEA-046C-DCF1-17C8-C7316D0346BD}"/>
              </a:ext>
            </a:extLst>
          </p:cNvPr>
          <p:cNvGrpSpPr/>
          <p:nvPr/>
        </p:nvGrpSpPr>
        <p:grpSpPr>
          <a:xfrm>
            <a:off x="5355929" y="167588"/>
            <a:ext cx="6498207" cy="6183880"/>
            <a:chOff x="5355929" y="167588"/>
            <a:chExt cx="6498207" cy="618388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AD4AACFF-13FD-1901-65A2-5B1D578D3C3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355929" y="167588"/>
              <a:ext cx="5045371" cy="6183880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5AB83E73-048F-93E7-3F1D-492AC8C72E9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701576" y="957385"/>
              <a:ext cx="3152560" cy="530576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551071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BD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97EAE0-F9D3-F44A-AF81-4DB560A4E428}"/>
              </a:ext>
            </a:extLst>
          </p:cNvPr>
          <p:cNvSpPr txBox="1">
            <a:spLocks/>
          </p:cNvSpPr>
          <p:nvPr/>
        </p:nvSpPr>
        <p:spPr>
          <a:xfrm>
            <a:off x="119336" y="635337"/>
            <a:ext cx="7776864" cy="3816424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>
                <a:latin typeface="Futura"/>
              </a:rPr>
              <a:t>Activity 2: </a:t>
            </a:r>
          </a:p>
          <a:p>
            <a:r>
              <a:rPr lang="en-GB" sz="4000" i="1" dirty="0">
                <a:latin typeface="Futura"/>
              </a:rPr>
              <a:t>Reflection</a:t>
            </a:r>
          </a:p>
          <a:p>
            <a:endParaRPr lang="en-GB" sz="3600" b="1" dirty="0">
              <a:latin typeface="Futura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EA03ABF-C6CA-DC36-0939-C3D784E17CF5}"/>
              </a:ext>
            </a:extLst>
          </p:cNvPr>
          <p:cNvSpPr/>
          <p:nvPr/>
        </p:nvSpPr>
        <p:spPr>
          <a:xfrm>
            <a:off x="5087888" y="0"/>
            <a:ext cx="7104112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51BB946-5A10-9111-630C-096CAA00AEBB}"/>
              </a:ext>
            </a:extLst>
          </p:cNvPr>
          <p:cNvSpPr txBox="1"/>
          <p:nvPr/>
        </p:nvSpPr>
        <p:spPr>
          <a:xfrm>
            <a:off x="263352" y="2238561"/>
            <a:ext cx="4155437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latin typeface="Futura"/>
                <a:ea typeface="Arial Unicode MS" panose="020B0604020202020204" pitchFamily="34" charset="-128"/>
                <a:cs typeface="Arial Unicode MS" panose="020B0604020202020204" pitchFamily="34" charset="-128"/>
              </a:rPr>
              <a:t>Discuss these questions in pairs</a:t>
            </a:r>
            <a:r>
              <a:rPr lang="en-GB" sz="2400" b="1">
                <a:latin typeface="Futura"/>
                <a:ea typeface="Arial Unicode MS" panose="020B0604020202020204" pitchFamily="34" charset="-128"/>
                <a:cs typeface="Arial Unicode MS" panose="020B0604020202020204" pitchFamily="34" charset="-128"/>
              </a:rPr>
              <a:t>: </a:t>
            </a:r>
          </a:p>
          <a:p>
            <a:endParaRPr lang="en-GB" sz="2400" b="1" dirty="0">
              <a:latin typeface="Futura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Futura"/>
                <a:ea typeface="Arial Unicode MS" panose="020B0604020202020204" pitchFamily="34" charset="-128"/>
                <a:cs typeface="Arial Unicode MS" panose="020B0604020202020204" pitchFamily="34" charset="-128"/>
              </a:rPr>
              <a:t>What are we reading?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>
              <a:latin typeface="Futura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Futura"/>
                <a:ea typeface="Arial Unicode MS" panose="020B0604020202020204" pitchFamily="34" charset="-128"/>
                <a:cs typeface="Arial Unicode MS" panose="020B0604020202020204" pitchFamily="34" charset="-128"/>
              </a:rPr>
              <a:t>What kind of writing is it?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400" dirty="0">
              <a:latin typeface="Futura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>
                <a:latin typeface="Futura"/>
                <a:ea typeface="Arial Unicode MS" panose="020B0604020202020204" pitchFamily="34" charset="-128"/>
                <a:cs typeface="Arial Unicode MS" panose="020B0604020202020204" pitchFamily="34" charset="-128"/>
              </a:rPr>
              <a:t>How did it make you feel?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400" dirty="0">
              <a:latin typeface="Futura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>
                <a:latin typeface="Futura"/>
                <a:ea typeface="Arial Unicode MS" panose="020B0604020202020204" pitchFamily="34" charset="-128"/>
                <a:cs typeface="Arial Unicode MS" panose="020B0604020202020204" pitchFamily="34" charset="-128"/>
              </a:rPr>
              <a:t>What do you find interesting about it? 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97392605-CE0E-4A4D-055D-EEEE4B965E6A}"/>
              </a:ext>
            </a:extLst>
          </p:cNvPr>
          <p:cNvGrpSpPr/>
          <p:nvPr/>
        </p:nvGrpSpPr>
        <p:grpSpPr>
          <a:xfrm>
            <a:off x="5355929" y="167588"/>
            <a:ext cx="6498207" cy="6121616"/>
            <a:chOff x="5355929" y="167588"/>
            <a:chExt cx="6498207" cy="6121616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D285FBC8-19AC-931A-6290-02A6C54EA51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355929" y="167588"/>
              <a:ext cx="4994571" cy="6121616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EC4700DE-B94B-40FD-D02B-88D5D255E95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701576" y="957385"/>
              <a:ext cx="3152560" cy="530576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868438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69895E3A-6618-43FA-5C7E-C9824E8575C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53"/>
          <a:stretch/>
        </p:blipFill>
        <p:spPr>
          <a:xfrm>
            <a:off x="5888891" y="188640"/>
            <a:ext cx="5759292" cy="6358502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BC2C231B-02DC-4C03-8D9F-760CE4368CAD}"/>
              </a:ext>
            </a:extLst>
          </p:cNvPr>
          <p:cNvSpPr/>
          <p:nvPr/>
        </p:nvSpPr>
        <p:spPr>
          <a:xfrm>
            <a:off x="5519936" y="618522"/>
            <a:ext cx="511256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GB" sz="3200" b="1">
              <a:solidFill>
                <a:srgbClr val="222222"/>
              </a:solidFill>
              <a:latin typeface="Arial" panose="020B0604020202020204" pitchFamily="34" charset="0"/>
              <a:cs typeface="FUTURA MEDIUM" panose="020B0602020204020303"/>
            </a:endParaRPr>
          </a:p>
          <a:p>
            <a:pPr algn="ctr"/>
            <a:endParaRPr lang="en-NL" sz="3200" b="1" dirty="0">
              <a:cs typeface="FUTURA MEDIUM" panose="020B0602020204020303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637B1F0-95C5-384E-9281-8B5FB333A47A}"/>
              </a:ext>
            </a:extLst>
          </p:cNvPr>
          <p:cNvSpPr/>
          <p:nvPr/>
        </p:nvSpPr>
        <p:spPr>
          <a:xfrm>
            <a:off x="407368" y="2348880"/>
            <a:ext cx="4680520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b="1" dirty="0">
                <a:latin typeface="Futura"/>
                <a:ea typeface="Arial Unicode MS" panose="020B0604020202020204" pitchFamily="34" charset="-128"/>
                <a:cs typeface="Arial Unicode MS" panose="020B0604020202020204" pitchFamily="34" charset="-128"/>
              </a:rPr>
              <a:t>Thinking caps on:</a:t>
            </a:r>
          </a:p>
          <a:p>
            <a:endParaRPr lang="en-GB" sz="2400" b="1" dirty="0">
              <a:latin typeface="Futura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Futura"/>
                <a:ea typeface="Arial Unicode MS" panose="020B0604020202020204" pitchFamily="34" charset="-128"/>
                <a:cs typeface="Arial Unicode MS" panose="020B0604020202020204" pitchFamily="34" charset="-128"/>
              </a:rPr>
              <a:t>What </a:t>
            </a:r>
            <a:r>
              <a:rPr lang="en-GB" sz="2400" b="1" dirty="0">
                <a:latin typeface="Futura"/>
                <a:ea typeface="Arial Unicode MS" panose="020B0604020202020204" pitchFamily="34" charset="-128"/>
                <a:cs typeface="Arial Unicode MS" panose="020B0604020202020204" pitchFamily="34" charset="-128"/>
              </a:rPr>
              <a:t>poetic tools </a:t>
            </a:r>
            <a:r>
              <a:rPr lang="en-GB" sz="2400" dirty="0">
                <a:latin typeface="Futura"/>
                <a:ea typeface="Arial Unicode MS" panose="020B0604020202020204" pitchFamily="34" charset="-128"/>
                <a:cs typeface="Arial Unicode MS" panose="020B0604020202020204" pitchFamily="34" charset="-128"/>
              </a:rPr>
              <a:t>does Agard the poet use?</a:t>
            </a:r>
          </a:p>
          <a:p>
            <a:endParaRPr lang="en-GB" sz="2400" b="1" dirty="0">
              <a:latin typeface="Futura"/>
            </a:endParaRPr>
          </a:p>
          <a:p>
            <a:endParaRPr lang="en-GB" sz="2400" dirty="0">
              <a:latin typeface="Futura"/>
              <a:cs typeface="Futura Medium" panose="020B0602020204020303" pitchFamily="34" charset="-79"/>
            </a:endParaRPr>
          </a:p>
          <a:p>
            <a:endParaRPr lang="en-GB" sz="2400" dirty="0">
              <a:latin typeface="Futura Medium" panose="020B0602020204020303" pitchFamily="34" charset="-79"/>
              <a:cs typeface="Futura Medium" panose="020B0602020204020303" pitchFamily="34" charset="-79"/>
            </a:endParaRPr>
          </a:p>
          <a:p>
            <a:pPr marL="514350" indent="-514350">
              <a:buFont typeface="+mj-lt"/>
              <a:buAutoNum type="arabicPeriod"/>
            </a:pPr>
            <a:endParaRPr lang="en-GB" sz="2400" dirty="0">
              <a:latin typeface="Futura Medium" panose="020B0602020204020303" pitchFamily="34" charset="-79"/>
              <a:cs typeface="Futura Medium" panose="020B0602020204020303" pitchFamily="34" charset="-79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EED965D-1598-8643-AC22-576BE792E524}"/>
              </a:ext>
            </a:extLst>
          </p:cNvPr>
          <p:cNvSpPr txBox="1"/>
          <p:nvPr/>
        </p:nvSpPr>
        <p:spPr>
          <a:xfrm>
            <a:off x="458642" y="618522"/>
            <a:ext cx="347711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 dirty="0">
                <a:latin typeface="Futura"/>
                <a:cs typeface="FUTURA MEDIUM" panose="020B0602020204020303" pitchFamily="34" charset="-79"/>
              </a:rPr>
              <a:t>Activity 3:</a:t>
            </a:r>
          </a:p>
          <a:p>
            <a:r>
              <a:rPr lang="en-GB" sz="4000" i="1" dirty="0">
                <a:latin typeface="Futura"/>
                <a:cs typeface="FUTURA MEDIUM" panose="020B0602020204020303" pitchFamily="34" charset="-79"/>
              </a:rPr>
              <a:t>Techniques</a:t>
            </a:r>
            <a:r>
              <a:rPr lang="en-GB" sz="4400" b="1" dirty="0">
                <a:latin typeface="Futura"/>
                <a:cs typeface="FUTURA MEDIUM" panose="020B0602020204020303" pitchFamily="34" charset="-79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065972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6C63CF70-9F4E-344B-85EA-A88665AD75EB}"/>
              </a:ext>
            </a:extLst>
          </p:cNvPr>
          <p:cNvSpPr/>
          <p:nvPr/>
        </p:nvSpPr>
        <p:spPr>
          <a:xfrm>
            <a:off x="375060" y="2708920"/>
            <a:ext cx="4536504" cy="33547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b="1" dirty="0">
                <a:latin typeface="Futura"/>
                <a:ea typeface="Arial Unicode MS" panose="020B0604020202020204" pitchFamily="34" charset="-128"/>
                <a:cs typeface="Arial Unicode MS" panose="020B0604020202020204" pitchFamily="34" charset="-128"/>
              </a:rPr>
              <a:t>Pencils ready:</a:t>
            </a:r>
          </a:p>
          <a:p>
            <a:endParaRPr lang="en-GB" sz="2400" b="1" dirty="0">
              <a:latin typeface="Futura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r>
              <a:rPr lang="en-GB" sz="2400" dirty="0">
                <a:latin typeface="Futura"/>
                <a:ea typeface="Arial Unicode MS" panose="020B0604020202020204" pitchFamily="34" charset="-128"/>
                <a:cs typeface="Arial Unicode MS" panose="020B0604020202020204" pitchFamily="34" charset="-128"/>
              </a:rPr>
              <a:t>Can you think of </a:t>
            </a:r>
            <a:r>
              <a:rPr lang="en-GB" sz="2400" b="1" dirty="0">
                <a:latin typeface="Futura"/>
                <a:ea typeface="Arial Unicode MS" panose="020B0604020202020204" pitchFamily="34" charset="-128"/>
                <a:cs typeface="Arial Unicode MS" panose="020B0604020202020204" pitchFamily="34" charset="-128"/>
              </a:rPr>
              <a:t>rhyming words</a:t>
            </a:r>
            <a:r>
              <a:rPr lang="en-GB" sz="2400" dirty="0">
                <a:latin typeface="Futura"/>
                <a:ea typeface="Arial Unicode MS" panose="020B0604020202020204" pitchFamily="34" charset="-128"/>
                <a:cs typeface="Arial Unicode MS" panose="020B0604020202020204" pitchFamily="34" charset="-128"/>
              </a:rPr>
              <a:t>?</a:t>
            </a:r>
            <a:endParaRPr lang="en-GB" sz="2400" b="1" dirty="0">
              <a:latin typeface="Futura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bg1"/>
              </a:solidFill>
              <a:latin typeface="Futura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en-GB" sz="2400" u="sng" dirty="0">
              <a:highlight>
                <a:srgbClr val="FFFFFF"/>
              </a:highlight>
              <a:latin typeface="Futura"/>
            </a:endParaRPr>
          </a:p>
          <a:p>
            <a:endParaRPr lang="en-GB" sz="3200" dirty="0">
              <a:latin typeface="Futura"/>
            </a:endParaRPr>
          </a:p>
          <a:p>
            <a:br>
              <a:rPr lang="en-GB" dirty="0">
                <a:latin typeface="Futura"/>
              </a:rPr>
            </a:br>
            <a:endParaRPr lang="en-NL" dirty="0">
              <a:latin typeface="Futura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4492B8E-5EF6-FF56-1CEF-0A10363F76E4}"/>
              </a:ext>
            </a:extLst>
          </p:cNvPr>
          <p:cNvSpPr txBox="1"/>
          <p:nvPr/>
        </p:nvSpPr>
        <p:spPr>
          <a:xfrm>
            <a:off x="335360" y="562035"/>
            <a:ext cx="468052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 dirty="0">
                <a:latin typeface="Futura"/>
                <a:cs typeface="FUTURA MEDIUM" panose="020B0602020204020303" pitchFamily="34" charset="-79"/>
              </a:rPr>
              <a:t>Activity 4:</a:t>
            </a:r>
          </a:p>
          <a:p>
            <a:r>
              <a:rPr lang="en-GB" sz="4000" i="1" dirty="0">
                <a:latin typeface="Futura"/>
                <a:cs typeface="FUTURA MEDIUM" panose="020B0602020204020303" pitchFamily="34" charset="-79"/>
              </a:rPr>
              <a:t>Rhyming Words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8441EEC-4EDC-8F68-10C3-D99447F3EE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79727" y="289566"/>
            <a:ext cx="3388307" cy="304654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753B2DB-3E56-B249-159E-6E48C1D2531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68035" y="204768"/>
            <a:ext cx="2617568" cy="270629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E29F08C-75F7-ACF6-1B24-469EE13DBA6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79727" y="3066878"/>
            <a:ext cx="2957876" cy="316278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634F65F-E2C5-15F7-ED27-B7CD5DDCDFF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760296" y="3273957"/>
            <a:ext cx="2925307" cy="288270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0C6B08C-DEF9-1B80-16CD-803384529EA6}"/>
              </a:ext>
            </a:extLst>
          </p:cNvPr>
          <p:cNvPicPr>
            <a:picLocks noChangeAspect="1"/>
          </p:cNvPicPr>
          <p:nvPr/>
        </p:nvPicPr>
        <p:blipFill>
          <a:blip r:embed="rId8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919398">
            <a:off x="3281177" y="2031609"/>
            <a:ext cx="1202403" cy="1202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3001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6C63CF70-9F4E-344B-85EA-A88665AD75EB}"/>
              </a:ext>
            </a:extLst>
          </p:cNvPr>
          <p:cNvSpPr/>
          <p:nvPr/>
        </p:nvSpPr>
        <p:spPr>
          <a:xfrm>
            <a:off x="269717" y="2348880"/>
            <a:ext cx="4536504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b="1" dirty="0">
                <a:latin typeface="Futura"/>
                <a:ea typeface="Arial Unicode MS" panose="020B0604020202020204" pitchFamily="34" charset="-128"/>
                <a:cs typeface="Arial Unicode MS" panose="020B0604020202020204" pitchFamily="34" charset="-128"/>
              </a:rPr>
              <a:t>Let’s look at the poem again: </a:t>
            </a:r>
          </a:p>
          <a:p>
            <a:endParaRPr lang="en-GB" sz="2400" b="1" dirty="0">
              <a:latin typeface="Futura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Futura"/>
                <a:ea typeface="Arial Unicode MS" panose="020B0604020202020204" pitchFamily="34" charset="-128"/>
                <a:cs typeface="Arial Unicode MS" panose="020B0604020202020204" pitchFamily="34" charset="-128"/>
              </a:rPr>
              <a:t>What is the poet Agard </a:t>
            </a:r>
            <a:r>
              <a:rPr lang="en-GB" sz="2400" b="1" dirty="0">
                <a:latin typeface="Futura"/>
                <a:ea typeface="Arial Unicode MS" panose="020B0604020202020204" pitchFamily="34" charset="-128"/>
                <a:cs typeface="Arial Unicode MS" panose="020B0604020202020204" pitchFamily="34" charset="-128"/>
              </a:rPr>
              <a:t>talking about</a:t>
            </a:r>
            <a:r>
              <a:rPr lang="en-GB" sz="2400" dirty="0">
                <a:latin typeface="Futura"/>
                <a:ea typeface="Arial Unicode MS" panose="020B0604020202020204" pitchFamily="34" charset="-128"/>
                <a:cs typeface="Arial Unicode MS" panose="020B0604020202020204" pitchFamily="34" charset="-128"/>
              </a:rPr>
              <a:t> in each stanza (section)?</a:t>
            </a:r>
          </a:p>
          <a:p>
            <a:endParaRPr lang="en-GB" sz="2400" dirty="0">
              <a:latin typeface="Futura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algn="ctr"/>
            <a:endParaRPr lang="en-US" sz="2000" dirty="0">
              <a:latin typeface="Futura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en-GB" sz="2400" b="1" dirty="0">
              <a:latin typeface="Futura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en-GB" sz="2400" u="sng" dirty="0">
              <a:highlight>
                <a:srgbClr val="FFFFFF"/>
              </a:highlight>
              <a:latin typeface="Futura"/>
            </a:endParaRPr>
          </a:p>
          <a:p>
            <a:endParaRPr lang="en-GB" sz="3200" dirty="0">
              <a:latin typeface="Futura"/>
            </a:endParaRPr>
          </a:p>
          <a:p>
            <a:br>
              <a:rPr lang="en-GB" dirty="0">
                <a:latin typeface="Futura"/>
              </a:rPr>
            </a:br>
            <a:endParaRPr lang="en-NL" dirty="0">
              <a:latin typeface="Futura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4492B8E-5EF6-FF56-1CEF-0A10363F76E4}"/>
              </a:ext>
            </a:extLst>
          </p:cNvPr>
          <p:cNvSpPr txBox="1"/>
          <p:nvPr/>
        </p:nvSpPr>
        <p:spPr>
          <a:xfrm>
            <a:off x="335360" y="562035"/>
            <a:ext cx="380804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>
                <a:latin typeface="Futura"/>
                <a:cs typeface="FUTURA MEDIUM" panose="020B0602020204020303" pitchFamily="34" charset="-79"/>
              </a:rPr>
              <a:t>Activity 5:</a:t>
            </a:r>
            <a:endParaRPr lang="en-GB" sz="4400" b="1" dirty="0">
              <a:latin typeface="Futura"/>
              <a:cs typeface="FUTURA MEDIUM" panose="020B0602020204020303" pitchFamily="34" charset="-79"/>
            </a:endParaRPr>
          </a:p>
          <a:p>
            <a:r>
              <a:rPr lang="en-GB" sz="4000" i="1" dirty="0">
                <a:latin typeface="Futura"/>
                <a:cs typeface="FUTURA MEDIUM" panose="020B0602020204020303" pitchFamily="34" charset="-79"/>
              </a:rPr>
              <a:t>Themes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CE06C0C-5CB3-23FE-BA3E-EA35E0790877}"/>
              </a:ext>
            </a:extLst>
          </p:cNvPr>
          <p:cNvGrpSpPr/>
          <p:nvPr/>
        </p:nvGrpSpPr>
        <p:grpSpPr>
          <a:xfrm>
            <a:off x="5416889" y="137161"/>
            <a:ext cx="6467727" cy="6202192"/>
            <a:chOff x="5386409" y="587793"/>
            <a:chExt cx="6467727" cy="5675360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3FD1CCE3-29D5-D41D-AB61-7D5352DAAA4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386409" y="587793"/>
              <a:ext cx="4994571" cy="5466625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8302AE0E-8F54-3564-0DCC-D21CD027C62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701576" y="957385"/>
              <a:ext cx="3152560" cy="5305768"/>
            </a:xfrm>
            <a:prstGeom prst="rect">
              <a:avLst/>
            </a:prstGeom>
          </p:spPr>
        </p:pic>
      </p:grpSp>
      <p:sp>
        <p:nvSpPr>
          <p:cNvPr id="11" name="Rounded Rectangle 1">
            <a:extLst>
              <a:ext uri="{FF2B5EF4-FFF2-40B4-BE49-F238E27FC236}">
                <a16:creationId xmlns:a16="http://schemas.microsoft.com/office/drawing/2014/main" id="{14F65D9C-F266-E076-6A21-5B3B537E96AA}"/>
              </a:ext>
            </a:extLst>
          </p:cNvPr>
          <p:cNvSpPr/>
          <p:nvPr/>
        </p:nvSpPr>
        <p:spPr>
          <a:xfrm>
            <a:off x="5760161" y="952841"/>
            <a:ext cx="2354859" cy="2354240"/>
          </a:xfrm>
          <a:prstGeom prst="round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ounded Rectangle 13">
            <a:extLst>
              <a:ext uri="{FF2B5EF4-FFF2-40B4-BE49-F238E27FC236}">
                <a16:creationId xmlns:a16="http://schemas.microsoft.com/office/drawing/2014/main" id="{2A720663-CE71-112D-2F74-6F0AB1124FF7}"/>
              </a:ext>
            </a:extLst>
          </p:cNvPr>
          <p:cNvSpPr/>
          <p:nvPr/>
        </p:nvSpPr>
        <p:spPr>
          <a:xfrm>
            <a:off x="8793179" y="979776"/>
            <a:ext cx="2911141" cy="2571144"/>
          </a:xfrm>
          <a:prstGeom prst="roundRect">
            <a:avLst/>
          </a:prstGeom>
          <a:noFill/>
          <a:ln w="28575">
            <a:solidFill>
              <a:srgbClr val="FBBD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ounded Rectangle 11">
            <a:extLst>
              <a:ext uri="{FF2B5EF4-FFF2-40B4-BE49-F238E27FC236}">
                <a16:creationId xmlns:a16="http://schemas.microsoft.com/office/drawing/2014/main" id="{EA7E07F0-62FA-EF2F-39E4-4D4678C0EBEB}"/>
              </a:ext>
            </a:extLst>
          </p:cNvPr>
          <p:cNvSpPr/>
          <p:nvPr/>
        </p:nvSpPr>
        <p:spPr>
          <a:xfrm>
            <a:off x="5760160" y="3440206"/>
            <a:ext cx="2354859" cy="2457673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" name="Rounded Rectangle 14">
            <a:extLst>
              <a:ext uri="{FF2B5EF4-FFF2-40B4-BE49-F238E27FC236}">
                <a16:creationId xmlns:a16="http://schemas.microsoft.com/office/drawing/2014/main" id="{CFD27279-721E-9A77-2CE4-B016264E3160}"/>
              </a:ext>
            </a:extLst>
          </p:cNvPr>
          <p:cNvSpPr/>
          <p:nvPr/>
        </p:nvSpPr>
        <p:spPr>
          <a:xfrm>
            <a:off x="8793179" y="3690257"/>
            <a:ext cx="2911141" cy="1763717"/>
          </a:xfrm>
          <a:prstGeom prst="roundRect">
            <a:avLst/>
          </a:prstGeom>
          <a:noFill/>
          <a:ln w="285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BEFA743C-9423-314F-BAA4-142D62EFDB1E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766721">
            <a:off x="5278437" y="636218"/>
            <a:ext cx="663622" cy="5956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D987DAE1-175D-B8FB-6A05-5740170C1261}"/>
              </a:ext>
            </a:extLst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19604" y="161292"/>
            <a:ext cx="826135" cy="8763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953EF42A-6236-165B-DD14-43FFB9505A1E}"/>
              </a:ext>
            </a:extLst>
          </p:cNvPr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07798" y="5196842"/>
            <a:ext cx="754474" cy="701037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ABA114C8-4EC5-E740-6FBA-4546A42A81EA}"/>
              </a:ext>
            </a:extLst>
          </p:cNvPr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44515">
            <a:off x="11100195" y="5426703"/>
            <a:ext cx="864952" cy="747016"/>
          </a:xfrm>
          <a:prstGeom prst="rect">
            <a:avLst/>
          </a:prstGeom>
        </p:spPr>
      </p:pic>
      <p:sp>
        <p:nvSpPr>
          <p:cNvPr id="3" name="Rounded Rectangle 4">
            <a:extLst>
              <a:ext uri="{FF2B5EF4-FFF2-40B4-BE49-F238E27FC236}">
                <a16:creationId xmlns:a16="http://schemas.microsoft.com/office/drawing/2014/main" id="{B8481013-F83C-EBA5-228A-A37B7DC63431}"/>
              </a:ext>
            </a:extLst>
          </p:cNvPr>
          <p:cNvSpPr/>
          <p:nvPr/>
        </p:nvSpPr>
        <p:spPr>
          <a:xfrm>
            <a:off x="384854" y="4856774"/>
            <a:ext cx="4342000" cy="1482579"/>
          </a:xfrm>
          <a:prstGeom prst="roundRect">
            <a:avLst/>
          </a:prstGeom>
          <a:solidFill>
            <a:srgbClr val="ED7D3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u="sng" dirty="0">
                <a:solidFill>
                  <a:schemeClr val="tx1"/>
                </a:solidFill>
                <a:latin typeface="Futura"/>
                <a:ea typeface="Arial Unicode MS" panose="020B0604020202020204" pitchFamily="34" charset="-128"/>
                <a:cs typeface="Arial Unicode MS" panose="020B0604020202020204" pitchFamily="34" charset="-128"/>
              </a:rPr>
              <a:t>Challenge: </a:t>
            </a:r>
          </a:p>
          <a:p>
            <a:pPr algn="ctr"/>
            <a:r>
              <a:rPr lang="en-US" dirty="0">
                <a:solidFill>
                  <a:schemeClr val="tx1"/>
                </a:solidFill>
                <a:latin typeface="Futura"/>
                <a:ea typeface="Arial Unicode MS" panose="020B0604020202020204" pitchFamily="34" charset="-128"/>
                <a:cs typeface="Arial Unicode MS" panose="020B0604020202020204" pitchFamily="34" charset="-128"/>
              </a:rPr>
              <a:t>Can we feel laughter too? </a:t>
            </a:r>
          </a:p>
          <a:p>
            <a:pPr algn="ctr"/>
            <a:r>
              <a:rPr lang="en-US" dirty="0">
                <a:solidFill>
                  <a:schemeClr val="tx1"/>
                </a:solidFill>
                <a:latin typeface="Futura"/>
                <a:ea typeface="Arial Unicode MS" panose="020B0604020202020204" pitchFamily="34" charset="-128"/>
                <a:cs typeface="Arial Unicode MS" panose="020B0604020202020204" pitchFamily="34" charset="-128"/>
              </a:rPr>
              <a:t>What is Agard saying about laughter and </a:t>
            </a:r>
            <a:r>
              <a:rPr lang="en-US" b="1" dirty="0">
                <a:solidFill>
                  <a:schemeClr val="tx1"/>
                </a:solidFill>
                <a:latin typeface="Futura"/>
                <a:ea typeface="Arial Unicode MS" panose="020B0604020202020204" pitchFamily="34" charset="-128"/>
                <a:cs typeface="Arial Unicode MS" panose="020B0604020202020204" pitchFamily="34" charset="-128"/>
              </a:rPr>
              <a:t>our senses</a:t>
            </a:r>
            <a:r>
              <a:rPr lang="en-US" dirty="0">
                <a:solidFill>
                  <a:schemeClr val="tx1"/>
                </a:solidFill>
                <a:latin typeface="Futura"/>
                <a:ea typeface="Arial Unicode MS" panose="020B0604020202020204" pitchFamily="34" charset="-128"/>
                <a:cs typeface="Arial Unicode MS" panose="020B0604020202020204" pitchFamily="34" charset="-128"/>
              </a:rPr>
              <a:t>? </a:t>
            </a:r>
          </a:p>
        </p:txBody>
      </p:sp>
    </p:spTree>
    <p:extLst>
      <p:ext uri="{BB962C8B-B14F-4D97-AF65-F5344CB8AC3E}">
        <p14:creationId xmlns:p14="http://schemas.microsoft.com/office/powerpoint/2010/main" val="119019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0a693cd-7f60-46fa-b25a-0036cabe508b" xsi:nil="true"/>
    <lcf76f155ced4ddcb4097134ff3c332f xmlns="74593fc1-6b2b-4388-8359-12566dde2457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677ED330CC07045939243B62B7CD2FB" ma:contentTypeVersion="15" ma:contentTypeDescription="Create a new document." ma:contentTypeScope="" ma:versionID="ec816173f26b5de730115cc212641d5d">
  <xsd:schema xmlns:xsd="http://www.w3.org/2001/XMLSchema" xmlns:xs="http://www.w3.org/2001/XMLSchema" xmlns:p="http://schemas.microsoft.com/office/2006/metadata/properties" xmlns:ns2="74593fc1-6b2b-4388-8359-12566dde2457" xmlns:ns3="f0a693cd-7f60-46fa-b25a-0036cabe508b" targetNamespace="http://schemas.microsoft.com/office/2006/metadata/properties" ma:root="true" ma:fieldsID="063d1e9365b2d44d913688650ddce50e" ns2:_="" ns3:_="">
    <xsd:import namespace="74593fc1-6b2b-4388-8359-12566dde2457"/>
    <xsd:import namespace="f0a693cd-7f60-46fa-b25a-0036cabe508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593fc1-6b2b-4388-8359-12566dde245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7be78471-77c4-4d6c-a65e-369e8ae554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0a693cd-7f60-46fa-b25a-0036cabe508b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930e936a-6f0e-4473-9aac-761745c74538}" ma:internalName="TaxCatchAll" ma:showField="CatchAllData" ma:web="f0a693cd-7f60-46fa-b25a-0036cabe508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DC0D30F-E1E5-4192-8045-EFC2CEDE12A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B124784-4F55-4EAA-B1F7-1ABCB84BF25D}">
  <ds:schemaRefs>
    <ds:schemaRef ds:uri="http://schemas.microsoft.com/office/2006/metadata/properties"/>
    <ds:schemaRef ds:uri="http://schemas.microsoft.com/office/infopath/2007/PartnerControls"/>
    <ds:schemaRef ds:uri="992ee0e0-bff7-4651-b2ed-ab74cf15e15b"/>
    <ds:schemaRef ds:uri="f0a693cd-7f60-46fa-b25a-0036cabe508b"/>
    <ds:schemaRef ds:uri="74593fc1-6b2b-4388-8359-12566dde2457"/>
  </ds:schemaRefs>
</ds:datastoreItem>
</file>

<file path=customXml/itemProps3.xml><?xml version="1.0" encoding="utf-8"?>
<ds:datastoreItem xmlns:ds="http://schemas.openxmlformats.org/officeDocument/2006/customXml" ds:itemID="{E5D80C2E-82AB-4AAC-9504-3946B34B83D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4593fc1-6b2b-4388-8359-12566dde2457"/>
    <ds:schemaRef ds:uri="f0a693cd-7f60-46fa-b25a-0036cabe508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8989</TotalTime>
  <Words>657</Words>
  <Application>Microsoft Office PowerPoint</Application>
  <PresentationFormat>Widescreen</PresentationFormat>
  <Paragraphs>84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Arial</vt:lpstr>
      <vt:lpstr>Calibri</vt:lpstr>
      <vt:lpstr>Calibri Light</vt:lpstr>
      <vt:lpstr>Futura</vt:lpstr>
      <vt:lpstr>FUTURA MEDIUM</vt:lpstr>
      <vt:lpstr>FUTURA MEDIUM</vt:lpstr>
      <vt:lpstr>ITC Avant Garde Pro Bk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Natalie Cole</dc:creator>
  <cp:lastModifiedBy>Mikhaeil, Angelo</cp:lastModifiedBy>
  <cp:revision>54</cp:revision>
  <dcterms:created xsi:type="dcterms:W3CDTF">2021-06-27T09:44:28Z</dcterms:created>
  <dcterms:modified xsi:type="dcterms:W3CDTF">2025-05-02T12:10:20Z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0x010100A677ED330CC07045939243B62B7CD2FB</vt:lpwstr>
  </property>
</Properties>
</file>