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sldIdLst>
    <p:sldId id="317" r:id="rId5"/>
    <p:sldId id="329" r:id="rId6"/>
    <p:sldId id="332" r:id="rId7"/>
    <p:sldId id="256" r:id="rId8"/>
    <p:sldId id="318" r:id="rId9"/>
    <p:sldId id="333" r:id="rId10"/>
    <p:sldId id="334" r:id="rId11"/>
    <p:sldId id="335" r:id="rId12"/>
    <p:sldId id="33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BBD32"/>
    <a:srgbClr val="9A7C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78777" autoAdjust="0"/>
  </p:normalViewPr>
  <p:slideViewPr>
    <p:cSldViewPr snapToObjects="1">
      <p:cViewPr varScale="1">
        <p:scale>
          <a:sx n="59" d="100"/>
          <a:sy n="59" d="100"/>
        </p:scale>
        <p:origin x="940" y="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haeil, Angelo" userId="b30482d9-30c8-4d94-a73a-a883ff20f6c4" providerId="ADAL" clId="{C500881C-76D5-4527-8F4B-FCFAB1500BA7}"/>
    <pc:docChg chg="modSld">
      <pc:chgData name="Mikhaeil, Angelo" userId="b30482d9-30c8-4d94-a73a-a883ff20f6c4" providerId="ADAL" clId="{C500881C-76D5-4527-8F4B-FCFAB1500BA7}" dt="2025-04-16T12:35:50.346" v="41" actId="113"/>
      <pc:docMkLst>
        <pc:docMk/>
      </pc:docMkLst>
      <pc:sldChg chg="modSp mod">
        <pc:chgData name="Mikhaeil, Angelo" userId="b30482d9-30c8-4d94-a73a-a883ff20f6c4" providerId="ADAL" clId="{C500881C-76D5-4527-8F4B-FCFAB1500BA7}" dt="2025-04-15T09:30:09.126" v="7" actId="20577"/>
        <pc:sldMkLst>
          <pc:docMk/>
          <pc:sldMk cId="2261300148" sldId="318"/>
        </pc:sldMkLst>
        <pc:spChg chg="mod">
          <ac:chgData name="Mikhaeil, Angelo" userId="b30482d9-30c8-4d94-a73a-a883ff20f6c4" providerId="ADAL" clId="{C500881C-76D5-4527-8F4B-FCFAB1500BA7}" dt="2025-04-15T08:46:37.798" v="4" actId="20577"/>
          <ac:spMkLst>
            <pc:docMk/>
            <pc:sldMk cId="2261300148" sldId="318"/>
            <ac:spMk id="2" creationId="{F4492B8E-5EF6-FF56-1CEF-0A10363F76E4}"/>
          </ac:spMkLst>
        </pc:spChg>
        <pc:spChg chg="mod">
          <ac:chgData name="Mikhaeil, Angelo" userId="b30482d9-30c8-4d94-a73a-a883ff20f6c4" providerId="ADAL" clId="{C500881C-76D5-4527-8F4B-FCFAB1500BA7}" dt="2025-04-11T14:12:42.833" v="1" actId="20577"/>
          <ac:spMkLst>
            <pc:docMk/>
            <pc:sldMk cId="2261300148" sldId="318"/>
            <ac:spMk id="6" creationId="{FF3DEEF6-9AEA-91D1-CB8E-5F026100DEF6}"/>
          </ac:spMkLst>
        </pc:spChg>
        <pc:spChg chg="mod">
          <ac:chgData name="Mikhaeil, Angelo" userId="b30482d9-30c8-4d94-a73a-a883ff20f6c4" providerId="ADAL" clId="{C500881C-76D5-4527-8F4B-FCFAB1500BA7}" dt="2025-04-15T09:30:09.126" v="7" actId="20577"/>
          <ac:spMkLst>
            <pc:docMk/>
            <pc:sldMk cId="2261300148" sldId="318"/>
            <ac:spMk id="8" creationId="{6C63CF70-9F4E-344B-85EA-A88665AD75EB}"/>
          </ac:spMkLst>
        </pc:spChg>
      </pc:sldChg>
      <pc:sldChg chg="modSp mod modNotesTx">
        <pc:chgData name="Mikhaeil, Angelo" userId="b30482d9-30c8-4d94-a73a-a883ff20f6c4" providerId="ADAL" clId="{C500881C-76D5-4527-8F4B-FCFAB1500BA7}" dt="2025-04-15T09:30:51.097" v="25" actId="20577"/>
        <pc:sldMkLst>
          <pc:docMk/>
          <pc:sldMk cId="119019047" sldId="333"/>
        </pc:sldMkLst>
        <pc:spChg chg="mod">
          <ac:chgData name="Mikhaeil, Angelo" userId="b30482d9-30c8-4d94-a73a-a883ff20f6c4" providerId="ADAL" clId="{C500881C-76D5-4527-8F4B-FCFAB1500BA7}" dt="2025-04-15T08:47:03.192" v="5" actId="20577"/>
          <ac:spMkLst>
            <pc:docMk/>
            <pc:sldMk cId="119019047" sldId="333"/>
            <ac:spMk id="8" creationId="{6C63CF70-9F4E-344B-85EA-A88665AD75EB}"/>
          </ac:spMkLst>
        </pc:spChg>
      </pc:sldChg>
      <pc:sldChg chg="modSp mod">
        <pc:chgData name="Mikhaeil, Angelo" userId="b30482d9-30c8-4d94-a73a-a883ff20f6c4" providerId="ADAL" clId="{C500881C-76D5-4527-8F4B-FCFAB1500BA7}" dt="2025-04-16T12:35:50.346" v="41" actId="113"/>
        <pc:sldMkLst>
          <pc:docMk/>
          <pc:sldMk cId="2576824531" sldId="335"/>
        </pc:sldMkLst>
        <pc:spChg chg="mod">
          <ac:chgData name="Mikhaeil, Angelo" userId="b30482d9-30c8-4d94-a73a-a883ff20f6c4" providerId="ADAL" clId="{C500881C-76D5-4527-8F4B-FCFAB1500BA7}" dt="2025-04-16T12:35:50.346" v="41" actId="113"/>
          <ac:spMkLst>
            <pc:docMk/>
            <pc:sldMk cId="2576824531" sldId="335"/>
            <ac:spMk id="5" creationId="{C1DF5E90-2FEE-D4AB-9EDB-B75527E0D374}"/>
          </ac:spMkLst>
        </pc:spChg>
      </pc:sldChg>
      <pc:sldChg chg="modSp mod">
        <pc:chgData name="Mikhaeil, Angelo" userId="b30482d9-30c8-4d94-a73a-a883ff20f6c4" providerId="ADAL" clId="{C500881C-76D5-4527-8F4B-FCFAB1500BA7}" dt="2025-04-15T09:31:38.865" v="39" actId="1038"/>
        <pc:sldMkLst>
          <pc:docMk/>
          <pc:sldMk cId="1558616779" sldId="336"/>
        </pc:sldMkLst>
        <pc:spChg chg="mod">
          <ac:chgData name="Mikhaeil, Angelo" userId="b30482d9-30c8-4d94-a73a-a883ff20f6c4" providerId="ADAL" clId="{C500881C-76D5-4527-8F4B-FCFAB1500BA7}" dt="2025-04-15T09:31:38.865" v="39" actId="1038"/>
          <ac:spMkLst>
            <pc:docMk/>
            <pc:sldMk cId="1558616779" sldId="336"/>
            <ac:spMk id="4" creationId="{BF1D7F1A-2E46-272D-CCC2-F2656985D37D}"/>
          </ac:spMkLst>
        </pc:spChg>
      </pc:sldChg>
    </pc:docChg>
  </pc:docChgLst>
  <pc:docChgLst>
    <pc:chgData name="Mikhaeil, Angelo" userId="b30482d9-30c8-4d94-a73a-a883ff20f6c4" providerId="ADAL" clId="{6F1B09FB-7CCA-4C31-A807-076E4998ECFD}"/>
    <pc:docChg chg="undo redo custSel modSld">
      <pc:chgData name="Mikhaeil, Angelo" userId="b30482d9-30c8-4d94-a73a-a883ff20f6c4" providerId="ADAL" clId="{6F1B09FB-7CCA-4C31-A807-076E4998ECFD}" dt="2025-05-02T12:08:09.456" v="73" actId="1076"/>
      <pc:docMkLst>
        <pc:docMk/>
      </pc:docMkLst>
      <pc:sldChg chg="modSp mod">
        <pc:chgData name="Mikhaeil, Angelo" userId="b30482d9-30c8-4d94-a73a-a883ff20f6c4" providerId="ADAL" clId="{6F1B09FB-7CCA-4C31-A807-076E4998ECFD}" dt="2025-05-02T12:06:52.418" v="61" actId="1076"/>
        <pc:sldMkLst>
          <pc:docMk/>
          <pc:sldMk cId="4106597251" sldId="256"/>
        </pc:sldMkLst>
        <pc:spChg chg="mod">
          <ac:chgData name="Mikhaeil, Angelo" userId="b30482d9-30c8-4d94-a73a-a883ff20f6c4" providerId="ADAL" clId="{6F1B09FB-7CCA-4C31-A807-076E4998ECFD}" dt="2025-05-02T12:06:52.418" v="61" actId="1076"/>
          <ac:spMkLst>
            <pc:docMk/>
            <pc:sldMk cId="4106597251" sldId="256"/>
            <ac:spMk id="3" creationId="{C637B1F0-95C5-384E-9281-8B5FB333A47A}"/>
          </ac:spMkLst>
        </pc:spChg>
        <pc:spChg chg="mod">
          <ac:chgData name="Mikhaeil, Angelo" userId="b30482d9-30c8-4d94-a73a-a883ff20f6c4" providerId="ADAL" clId="{6F1B09FB-7CCA-4C31-A807-076E4998ECFD}" dt="2025-05-02T11:01:30.611" v="31" actId="20577"/>
          <ac:spMkLst>
            <pc:docMk/>
            <pc:sldMk cId="4106597251" sldId="256"/>
            <ac:spMk id="7" creationId="{FEED965D-1598-8643-AC22-576BE792E524}"/>
          </ac:spMkLst>
        </pc:spChg>
      </pc:sldChg>
      <pc:sldChg chg="delSp mod">
        <pc:chgData name="Mikhaeil, Angelo" userId="b30482d9-30c8-4d94-a73a-a883ff20f6c4" providerId="ADAL" clId="{6F1B09FB-7CCA-4C31-A807-076E4998ECFD}" dt="2025-05-02T10:41:07.614" v="0" actId="478"/>
        <pc:sldMkLst>
          <pc:docMk/>
          <pc:sldMk cId="2406719045" sldId="317"/>
        </pc:sldMkLst>
        <pc:picChg chg="del">
          <ac:chgData name="Mikhaeil, Angelo" userId="b30482d9-30c8-4d94-a73a-a883ff20f6c4" providerId="ADAL" clId="{6F1B09FB-7CCA-4C31-A807-076E4998ECFD}" dt="2025-05-02T10:41:07.614" v="0" actId="478"/>
          <ac:picMkLst>
            <pc:docMk/>
            <pc:sldMk cId="2406719045" sldId="317"/>
            <ac:picMk id="6" creationId="{66756D71-CC2A-515C-49AF-B545F7FB7582}"/>
          </ac:picMkLst>
        </pc:picChg>
      </pc:sldChg>
      <pc:sldChg chg="modSp mod">
        <pc:chgData name="Mikhaeil, Angelo" userId="b30482d9-30c8-4d94-a73a-a883ff20f6c4" providerId="ADAL" clId="{6F1B09FB-7CCA-4C31-A807-076E4998ECFD}" dt="2025-05-02T12:08:09.456" v="73" actId="1076"/>
        <pc:sldMkLst>
          <pc:docMk/>
          <pc:sldMk cId="2261300148" sldId="318"/>
        </pc:sldMkLst>
        <pc:spChg chg="mod">
          <ac:chgData name="Mikhaeil, Angelo" userId="b30482d9-30c8-4d94-a73a-a883ff20f6c4" providerId="ADAL" clId="{6F1B09FB-7CCA-4C31-A807-076E4998ECFD}" dt="2025-05-02T11:01:58.808" v="41" actId="20577"/>
          <ac:spMkLst>
            <pc:docMk/>
            <pc:sldMk cId="2261300148" sldId="318"/>
            <ac:spMk id="2" creationId="{F4492B8E-5EF6-FF56-1CEF-0A10363F76E4}"/>
          </ac:spMkLst>
        </pc:spChg>
        <pc:spChg chg="mod">
          <ac:chgData name="Mikhaeil, Angelo" userId="b30482d9-30c8-4d94-a73a-a883ff20f6c4" providerId="ADAL" clId="{6F1B09FB-7CCA-4C31-A807-076E4998ECFD}" dt="2025-05-02T12:08:09.456" v="73" actId="1076"/>
          <ac:spMkLst>
            <pc:docMk/>
            <pc:sldMk cId="2261300148" sldId="318"/>
            <ac:spMk id="8" creationId="{6C63CF70-9F4E-344B-85EA-A88665AD75EB}"/>
          </ac:spMkLst>
        </pc:spChg>
      </pc:sldChg>
      <pc:sldChg chg="modSp mod">
        <pc:chgData name="Mikhaeil, Angelo" userId="b30482d9-30c8-4d94-a73a-a883ff20f6c4" providerId="ADAL" clId="{6F1B09FB-7CCA-4C31-A807-076E4998ECFD}" dt="2025-05-02T11:05:07.448" v="54" actId="20577"/>
        <pc:sldMkLst>
          <pc:docMk/>
          <pc:sldMk cId="2576824531" sldId="335"/>
        </pc:sldMkLst>
        <pc:spChg chg="mod">
          <ac:chgData name="Mikhaeil, Angelo" userId="b30482d9-30c8-4d94-a73a-a883ff20f6c4" providerId="ADAL" clId="{6F1B09FB-7CCA-4C31-A807-076E4998ECFD}" dt="2025-05-02T11:02:54.497" v="53" actId="20577"/>
          <ac:spMkLst>
            <pc:docMk/>
            <pc:sldMk cId="2576824531" sldId="335"/>
            <ac:spMk id="2" creationId="{F4492B8E-5EF6-FF56-1CEF-0A10363F76E4}"/>
          </ac:spMkLst>
        </pc:spChg>
        <pc:spChg chg="mod">
          <ac:chgData name="Mikhaeil, Angelo" userId="b30482d9-30c8-4d94-a73a-a883ff20f6c4" providerId="ADAL" clId="{6F1B09FB-7CCA-4C31-A807-076E4998ECFD}" dt="2025-05-02T11:05:07.448" v="54" actId="20577"/>
          <ac:spMkLst>
            <pc:docMk/>
            <pc:sldMk cId="2576824531" sldId="335"/>
            <ac:spMk id="3" creationId="{B963F837-18A7-FFF0-F6E5-48FF363BBDAD}"/>
          </ac:spMkLst>
        </pc:spChg>
      </pc:sldChg>
      <pc:sldChg chg="modSp mod">
        <pc:chgData name="Mikhaeil, Angelo" userId="b30482d9-30c8-4d94-a73a-a883ff20f6c4" providerId="ADAL" clId="{6F1B09FB-7CCA-4C31-A807-076E4998ECFD}" dt="2025-05-02T11:05:33.899" v="60" actId="20577"/>
        <pc:sldMkLst>
          <pc:docMk/>
          <pc:sldMk cId="1558616779" sldId="336"/>
        </pc:sldMkLst>
        <pc:spChg chg="mod">
          <ac:chgData name="Mikhaeil, Angelo" userId="b30482d9-30c8-4d94-a73a-a883ff20f6c4" providerId="ADAL" clId="{6F1B09FB-7CCA-4C31-A807-076E4998ECFD}" dt="2025-05-02T11:05:33.899" v="60" actId="20577"/>
          <ac:spMkLst>
            <pc:docMk/>
            <pc:sldMk cId="1558616779" sldId="336"/>
            <ac:spMk id="11" creationId="{6630F694-33D4-B8F4-D0A9-822D32D1D23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64BE3-B7EC-8748-AB20-3108C4AC86AE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489701-E31A-A648-A64D-FF0469FB5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36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592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Activity notes</a:t>
            </a:r>
          </a:p>
          <a:p>
            <a:pPr marL="171450" indent="-171450">
              <a:buFontTx/>
              <a:buChar char="-"/>
            </a:pPr>
            <a:r>
              <a:rPr lang="en-US" i="0" baseline="0" dirty="0"/>
              <a:t>Ask learners what are the four elements? (wind/air, earth, fire and water) Ensure they understand each (note the difference between the Earth our planet and earth as in the soil/ground we live on and plants grow from). </a:t>
            </a:r>
          </a:p>
          <a:p>
            <a:pPr marL="171450" indent="-171450">
              <a:buFontTx/>
              <a:buChar char="-"/>
            </a:pPr>
            <a:r>
              <a:rPr lang="en-US" i="0" baseline="0" dirty="0"/>
              <a:t>Next discuss what each elements gives us- let learners note their ideas down. </a:t>
            </a:r>
          </a:p>
          <a:p>
            <a:pPr marL="171450" indent="-171450">
              <a:buFontTx/>
              <a:buChar char="-"/>
            </a:pPr>
            <a:r>
              <a:rPr lang="en-US" i="0" baseline="0" dirty="0"/>
              <a:t>Take feedback, then watch the video on the next slide. </a:t>
            </a:r>
            <a:endParaRPr lang="en-US" i="1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163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Activity notes</a:t>
            </a:r>
          </a:p>
          <a:p>
            <a:r>
              <a:rPr lang="en-US" i="0" baseline="0" dirty="0"/>
              <a:t>- Click the image to play the video of the four elements: https://safeshare.tv/x/Wss0jb5SE2Q </a:t>
            </a:r>
          </a:p>
          <a:p>
            <a:pPr marL="0" indent="0">
              <a:buFontTx/>
              <a:buNone/>
            </a:pPr>
            <a:r>
              <a:rPr lang="en-US" dirty="0"/>
              <a:t>(YouTube link if safe share doesn’t work: https://www.youtube.com/watch?v=Wss0jb5SE2Q stop</a:t>
            </a:r>
            <a:r>
              <a:rPr lang="en-US" baseline="0" dirty="0"/>
              <a:t> at 1.16)</a:t>
            </a:r>
          </a:p>
          <a:p>
            <a:pPr marL="0" indent="0">
              <a:buFontTx/>
              <a:buNone/>
            </a:pPr>
            <a:r>
              <a:rPr lang="en-US" baseline="0" dirty="0"/>
              <a:t>- Reflect: were there any new ideas in the video that learners hadn’t thought of?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19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Activity notes</a:t>
            </a:r>
          </a:p>
          <a:p>
            <a:pPr marL="171450" indent="-171450">
              <a:buFontTx/>
              <a:buChar char="-"/>
            </a:pPr>
            <a:r>
              <a:rPr lang="en-US" dirty="0"/>
              <a:t>Now read the poem ‘Laughter and the Elements’. What</a:t>
            </a:r>
            <a:r>
              <a:rPr lang="en-US" baseline="0" dirty="0"/>
              <a:t> do learners think of the poem and why?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Define unfamiliar words/phrases like ‘forge into’ (to become something new/ to combine/ bring together)</a:t>
            </a: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Read</a:t>
            </a:r>
            <a:r>
              <a:rPr lang="en-US" baseline="0" dirty="0"/>
              <a:t> it again, this time grouping the class into four. Each group will read stanza 2, 3, 4 or 5 with you, adding actions to the words/ alternatively select 4 learners to come up and do actions for stanza 2, 3, 4 or 5 while you read the poem. 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254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Activity notes</a:t>
            </a:r>
          </a:p>
          <a:p>
            <a:pPr marL="17145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learners, in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poem how does Laughter affect our bodies? 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Learners label the body diagram with their ideas for each element.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Next, go over each stanza and discuss what it means e.g. how does the ‘fire’ of blood flush our faces? (rushes to the surface making us go red/flushed and warm.)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862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Activity notes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Explain you are going to use </a:t>
            </a:r>
            <a:r>
              <a:rPr lang="en-US" dirty="0" err="1"/>
              <a:t>Agard’s</a:t>
            </a:r>
            <a:r>
              <a:rPr lang="en-US" dirty="0"/>
              <a:t> poem as inspiration</a:t>
            </a:r>
            <a:r>
              <a:rPr lang="en-US" baseline="0" dirty="0"/>
              <a:t> and </a:t>
            </a:r>
            <a:r>
              <a:rPr lang="en-GB" sz="1200" b="0" baseline="0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</a:t>
            </a:r>
            <a:r>
              <a:rPr lang="en-GB" sz="1200" b="0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eplace laughter with excitement</a:t>
            </a:r>
            <a:r>
              <a:rPr lang="en-GB" sz="1200" b="0" baseline="0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GB" sz="1200" b="0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(or another abstract</a:t>
            </a:r>
            <a:r>
              <a:rPr lang="en-GB" sz="1200" b="0" baseline="0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noun such as love/ sadness/ hope/ joy /fear- edit as you wish, including the worksheet)</a:t>
            </a:r>
            <a:r>
              <a:rPr lang="en-GB" sz="1200" b="0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. Again, you will personify</a:t>
            </a:r>
            <a:r>
              <a:rPr lang="en-GB" sz="1200" b="0" baseline="0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excitement and give it human characteristics and behaviours. </a:t>
            </a:r>
          </a:p>
          <a:p>
            <a:pPr marL="0" indent="0">
              <a:buFontTx/>
              <a:buNone/>
            </a:pPr>
            <a:endParaRPr lang="en-US" baseline="0" dirty="0"/>
          </a:p>
          <a:p>
            <a:pPr marL="0" indent="0">
              <a:buFontTx/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152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Activity notes</a:t>
            </a:r>
          </a:p>
          <a:p>
            <a:pPr marL="171450" indent="-171450">
              <a:buFontTx/>
              <a:buChar char="-"/>
            </a:pPr>
            <a:r>
              <a:rPr lang="en-GB" sz="1200" b="0" baseline="0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 pairs/ groups learners are going to come up with ideas for how each element can affect our bodies through _______ (e.g. excitement). </a:t>
            </a:r>
          </a:p>
          <a:p>
            <a:pPr marL="171450" indent="-171450">
              <a:buFontTx/>
              <a:buChar char="-"/>
            </a:pPr>
            <a:r>
              <a:rPr lang="en-GB" sz="1200" b="0" baseline="0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Model some ideas, then let learners work in groups (e.g. the fire of our energy burning/ the rapid river of tingles up our spine).</a:t>
            </a:r>
            <a:endParaRPr lang="en-GB" sz="1200" b="0" dirty="0">
              <a:solidFill>
                <a:schemeClr val="bg1"/>
              </a:solidFill>
              <a:latin typeface="Century Gothic" panose="020B0502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dirty="0"/>
          </a:p>
          <a:p>
            <a:pPr marL="171450" indent="-171450">
              <a:buFontTx/>
              <a:buChar char="-"/>
            </a:pPr>
            <a:endParaRPr lang="en-US" dirty="0"/>
          </a:p>
          <a:p>
            <a:pPr marL="0" indent="0">
              <a:buFontTx/>
              <a:buNone/>
            </a:pPr>
            <a:endParaRPr lang="en-US" baseline="0" dirty="0"/>
          </a:p>
          <a:p>
            <a:pPr marL="0" indent="0">
              <a:buFontTx/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526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Activity notes</a:t>
            </a:r>
          </a:p>
          <a:p>
            <a:r>
              <a:rPr lang="en-US" dirty="0"/>
              <a:t>-   Explain </a:t>
            </a:r>
            <a:r>
              <a:rPr lang="en-GB" dirty="0"/>
              <a:t>that 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learners</a:t>
            </a:r>
            <a:r>
              <a:rPr lang="en-GB" sz="1200" baseline="0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are going to re-write the poem us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ing their</a:t>
            </a:r>
            <a:r>
              <a:rPr lang="en-GB" sz="1200" baseline="0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ideas (this can be done in mixed ability pairs or groups). </a:t>
            </a:r>
          </a:p>
          <a:p>
            <a:pPr marL="171450" indent="-171450">
              <a:buFontTx/>
              <a:buChar char="-"/>
            </a:pPr>
            <a:r>
              <a:rPr lang="en-GB" sz="1200" b="0" baseline="0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Highlight </a:t>
            </a:r>
            <a:r>
              <a:rPr lang="en-GB" sz="1200" b="0" baseline="0" dirty="0" err="1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Agard’s</a:t>
            </a:r>
            <a:r>
              <a:rPr lang="en-GB" sz="1200" b="0" baseline="0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use of repetition, which you will keep because it adds rhythm to the poem. Also point out the alliteration throughout the poem with the ‘f’ sound: fire, four forge, fill, flood, flush, face. </a:t>
            </a:r>
          </a:p>
          <a:p>
            <a:pPr marL="171450" indent="-171450">
              <a:buFontTx/>
              <a:buChar char="-"/>
            </a:pPr>
            <a:r>
              <a:rPr lang="en-GB" sz="1200" b="0" baseline="0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Challenge: Can learners think of verbs starting with the same sound/letter to use in their poem? </a:t>
            </a:r>
          </a:p>
          <a:p>
            <a:pPr marL="171450" indent="-171450">
              <a:buFontTx/>
              <a:buChar char="-"/>
            </a:pPr>
            <a:r>
              <a:rPr lang="en-GB" sz="1200" b="0" baseline="0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Model re-writing the poem with your own ideas based on excitement/ the noun of your choice. </a:t>
            </a:r>
            <a:endParaRPr lang="en-US" baseline="0" dirty="0"/>
          </a:p>
          <a:p>
            <a:endParaRPr lang="en-US" dirty="0"/>
          </a:p>
          <a:p>
            <a:pPr marL="171450" indent="-171450">
              <a:buFontTx/>
              <a:buChar char="-"/>
            </a:pPr>
            <a:endParaRPr lang="en-US" dirty="0"/>
          </a:p>
          <a:p>
            <a:pPr marL="0" indent="0">
              <a:buFontTx/>
              <a:buNone/>
            </a:pPr>
            <a:endParaRPr lang="en-US" baseline="0" dirty="0"/>
          </a:p>
          <a:p>
            <a:pPr marL="0" indent="0">
              <a:buFontTx/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922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Activity notes</a:t>
            </a:r>
          </a:p>
          <a:p>
            <a:pPr marL="171450" indent="-171450">
              <a:buFontTx/>
              <a:buChar char="-"/>
            </a:pPr>
            <a:r>
              <a:rPr lang="en-US" dirty="0"/>
              <a:t>Give learners</a:t>
            </a:r>
            <a:r>
              <a:rPr lang="en-US" baseline="0" dirty="0"/>
              <a:t> 7-10 minutes practice time reading their poem and adding actions/ facial expressions. 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Then in pairs/ groups learners read out their poem with actions. (If extra support needed you read the parts kept the same and learners add their edits.)</a:t>
            </a:r>
          </a:p>
          <a:p>
            <a:endParaRPr lang="en-US" dirty="0"/>
          </a:p>
          <a:p>
            <a:pPr marL="171450" indent="-171450">
              <a:buFontTx/>
              <a:buChar char="-"/>
            </a:pPr>
            <a:endParaRPr lang="en-US" dirty="0"/>
          </a:p>
          <a:p>
            <a:pPr marL="0" indent="0">
              <a:buFontTx/>
              <a:buNone/>
            </a:pPr>
            <a:endParaRPr lang="en-US" baseline="0" dirty="0"/>
          </a:p>
          <a:p>
            <a:pPr marL="0" indent="0">
              <a:buFontTx/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489701-E31A-A648-A64D-FF0469FB522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01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4338F-317D-0F4D-AD3C-DD9EFA98DB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E09339-81FC-A445-8614-CD67B29DA3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A2CB8D-6118-4847-B0E8-332D80A0F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D06C4-9BE0-804B-9512-93487EABD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56EEA-9D6D-9C41-8B4D-7A40BB36E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772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6D4E7-14DE-9249-AD3A-E86207C60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2D4025-54BC-CF45-8AF5-293011CA5B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7C433-69E0-F749-B138-7FE17AF41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39A0C-946C-0C48-930B-CA2C96B73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5ACE1-964A-7644-945C-79466DD15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780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48666D-DEC5-D841-92CA-3E7CF34496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8755F7-EEBB-2841-AAB0-6B0D4E0E1E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12889E-D212-6E47-AEE7-DF255248C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9C8E0-8409-EE44-8CAE-26575E927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0F631-5567-D542-86E1-CB8B57692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45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0E2B3-381E-9949-880F-F56D9D4FF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559B9-FA1B-AB49-95F4-24CE55E941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D2D5A8-B419-5E42-A762-983BA4601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A4919-B063-AD44-B32C-8419F1FFC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70CE6-0B58-9240-955B-E64EF86AE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677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41DEF-7361-864C-8E5D-7689E5EE3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C2417-0523-EB49-934D-DDC104849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2E9C4-D5B5-2846-838E-42A707823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F6CEA-8AB1-A847-8177-A7C122423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D352C1-2F40-E942-B388-D56A7F520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5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14A4B-5FE7-A84B-9F55-6BD5D81B7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D5063-885F-7543-8244-A08E3D616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DF2D02-CDDF-7D44-8B82-580973A226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61CC5D-E004-3441-9AE7-4CEE601A9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1C91C-6C40-494D-B0C7-BFA93A72D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D52F6D-BC02-DA41-ADE3-90EBD9166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221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A6F4D-330A-0A46-A712-3186B15CB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4CD9F6-6ED9-EB49-A672-A0B1E1606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89550A-81DE-654B-8306-7130E6952E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E2E64C-49E1-7945-AE01-72EE1F249F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B5134A-A08A-D74E-87E8-33E192F842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27BDD3-141D-E746-AADE-B76F856D1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CE5C10-2841-8E49-8DF3-AA68011E5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E6189C-11F4-7F4B-9D00-66CCE9F06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59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6C1E0-2711-9B44-BA6A-B05FA9D6B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AE568-B9F0-0947-A80D-720AC3E6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86E7E5-05A4-2F41-ABF5-365CB2FE6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8F3DC1-B853-4042-BBE0-59BC4F7DD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545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9B6F7D-FCBC-5E44-BEFC-492D60752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C2E77E-6EF4-7E44-89AC-8A7358DC5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307D74-BD20-FD43-977F-40F7C0B68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711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BD4FB-56ED-894B-A9AE-33E861F85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C0E9CA-148B-434F-8D6C-3B296AF7A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8D4DEF-F41B-AA46-9D39-48F37DDBF7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C4CC12-CE58-744E-91C0-CBA7BBCE9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F395D8-5ADA-6340-8F6D-88FD598A7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E5AFE5-C477-3B4D-9FC0-80345E55F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94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B1367-F7AF-9B44-AC75-E665CB69A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F9EA15-8534-9542-AFB3-92256B6A8E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BF689-1BE2-8141-B58E-BD72282C27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51969D-8439-224B-9FFA-21CA7EB3F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9ACC8-4481-904E-9437-1431E4D9E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48CD2D-359C-6A4C-9969-92D793E22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98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D77687-B629-6540-9F9C-FDC57746D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C227FA-4A98-6744-9F54-4C049F02F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B7711-75BC-5B47-AFDB-DBB55C828F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D9C62-8F2F-3440-99D4-38D2D907A8CB}" type="datetimeFigureOut">
              <a:rPr lang="en-US" smtClean="0"/>
              <a:t>5/2/2025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487EE-D850-AC4E-8098-48C8367584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E58FE-4F97-FD40-B5D8-1966D4001E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0B5ED-D4D3-0044-A3DF-D82C4DBB0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33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g"/><Relationship Id="rId4" Type="http://schemas.openxmlformats.org/officeDocument/2006/relationships/hyperlink" Target="../../../../penguin.co.uk/litincolou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afeshare.tv/x/Wss0jb5SE2Q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Wss0jb5SE2Q" TargetMode="Externa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9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FA456214-9574-C146-94E1-02402CA55EAF}"/>
              </a:ext>
            </a:extLst>
          </p:cNvPr>
          <p:cNvSpPr txBox="1">
            <a:spLocks/>
          </p:cNvSpPr>
          <p:nvPr/>
        </p:nvSpPr>
        <p:spPr>
          <a:xfrm>
            <a:off x="551384" y="908720"/>
            <a:ext cx="7272808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i="1" dirty="0">
                <a:latin typeface="Futura"/>
              </a:rPr>
              <a:t>Laughter is an Egg</a:t>
            </a:r>
          </a:p>
          <a:p>
            <a:r>
              <a:rPr lang="en-GB" b="1" dirty="0">
                <a:latin typeface="Futura"/>
              </a:rPr>
              <a:t>By John </a:t>
            </a:r>
            <a:r>
              <a:rPr lang="en-GB" b="1" dirty="0" err="1">
                <a:latin typeface="Futura"/>
              </a:rPr>
              <a:t>Agard</a:t>
            </a:r>
            <a:endParaRPr lang="en-GB" b="1" dirty="0">
              <a:latin typeface="Futura"/>
            </a:endParaRPr>
          </a:p>
          <a:p>
            <a:endParaRPr lang="en-GB" b="1" dirty="0">
              <a:latin typeface="Futura"/>
            </a:endParaRPr>
          </a:p>
          <a:p>
            <a:r>
              <a:rPr lang="en-GB" sz="2400" b="1" dirty="0">
                <a:latin typeface="Futura"/>
              </a:rPr>
              <a:t>KS1 (5-7 years)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E0004A-A384-0B4F-8F9D-9758FF0F3306}"/>
              </a:ext>
            </a:extLst>
          </p:cNvPr>
          <p:cNvSpPr/>
          <p:nvPr/>
        </p:nvSpPr>
        <p:spPr>
          <a:xfrm>
            <a:off x="8976320" y="1052737"/>
            <a:ext cx="2160240" cy="3302000"/>
          </a:xfrm>
          <a:prstGeom prst="rect">
            <a:avLst/>
          </a:prstGeom>
          <a:solidFill>
            <a:srgbClr val="BA2F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>
            <a:hlinkClick r:id="rId4"/>
            <a:extLst>
              <a:ext uri="{FF2B5EF4-FFF2-40B4-BE49-F238E27FC236}">
                <a16:creationId xmlns:a16="http://schemas.microsoft.com/office/drawing/2014/main" id="{CBC2D093-E4B7-B54D-B218-C5B8FDE160EE}"/>
              </a:ext>
            </a:extLst>
          </p:cNvPr>
          <p:cNvSpPr txBox="1">
            <a:spLocks/>
          </p:cNvSpPr>
          <p:nvPr/>
        </p:nvSpPr>
        <p:spPr>
          <a:xfrm>
            <a:off x="551384" y="4083540"/>
            <a:ext cx="2580467" cy="27509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dirty="0" err="1">
                <a:latin typeface="Futura Medium" panose="020B0602020204020303" pitchFamily="34" charset="-79"/>
                <a:cs typeface="Futura Medium" panose="020B0602020204020303" pitchFamily="34" charset="-79"/>
              </a:rPr>
              <a:t>penguin.co.uk</a:t>
            </a:r>
            <a:r>
              <a:rPr lang="en-GB" sz="16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/</a:t>
            </a:r>
            <a:r>
              <a:rPr lang="en-GB" sz="1600" dirty="0" err="1">
                <a:latin typeface="Futura Medium" panose="020B0602020204020303" pitchFamily="34" charset="-79"/>
                <a:cs typeface="Futura Medium" panose="020B0602020204020303" pitchFamily="34" charset="-79"/>
              </a:rPr>
              <a:t>litincolour</a:t>
            </a:r>
            <a:endParaRPr lang="en-GB" sz="16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EF1F5F-E44E-D653-92F8-9B9FF9E8D1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2304" y="908720"/>
            <a:ext cx="2159663" cy="331236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5842483-1663-6110-FB72-BEFE00073265}"/>
              </a:ext>
            </a:extLst>
          </p:cNvPr>
          <p:cNvSpPr/>
          <p:nvPr/>
        </p:nvSpPr>
        <p:spPr>
          <a:xfrm>
            <a:off x="6240016" y="1916832"/>
            <a:ext cx="2160240" cy="3302000"/>
          </a:xfrm>
          <a:prstGeom prst="rect">
            <a:avLst/>
          </a:prstGeom>
          <a:solidFill>
            <a:srgbClr val="BA2F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Laughter is an Egg: Amazon.co.uk: Agard, John: 9780140340723: Books">
            <a:extLst>
              <a:ext uri="{FF2B5EF4-FFF2-40B4-BE49-F238E27FC236}">
                <a16:creationId xmlns:a16="http://schemas.microsoft.com/office/drawing/2014/main" id="{3ADDB5F2-54DE-74D1-16E9-1942B30B8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0069" y="1767720"/>
            <a:ext cx="2159663" cy="332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719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B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7EAE0-F9D3-F44A-AF81-4DB560A4E428}"/>
              </a:ext>
            </a:extLst>
          </p:cNvPr>
          <p:cNvSpPr txBox="1">
            <a:spLocks/>
          </p:cNvSpPr>
          <p:nvPr/>
        </p:nvSpPr>
        <p:spPr>
          <a:xfrm>
            <a:off x="119336" y="635337"/>
            <a:ext cx="7776864" cy="381642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Futura"/>
              </a:rPr>
              <a:t>Activity 1: </a:t>
            </a:r>
          </a:p>
          <a:p>
            <a:r>
              <a:rPr lang="en-GB" sz="4000" i="1" dirty="0">
                <a:latin typeface="Futura"/>
              </a:rPr>
              <a:t>The Earth’s </a:t>
            </a:r>
          </a:p>
          <a:p>
            <a:r>
              <a:rPr lang="en-GB" sz="4000" i="1" dirty="0">
                <a:latin typeface="Futura"/>
              </a:rPr>
              <a:t>Elements</a:t>
            </a:r>
          </a:p>
          <a:p>
            <a:endParaRPr lang="en-GB" sz="3600" b="1" dirty="0">
              <a:latin typeface="Futura"/>
            </a:endParaRPr>
          </a:p>
          <a:p>
            <a:r>
              <a:rPr lang="en-GB" sz="2400" dirty="0">
                <a:latin typeface="Futura"/>
              </a:rPr>
              <a:t>What are the four elements?</a:t>
            </a:r>
          </a:p>
          <a:p>
            <a:endParaRPr lang="en-GB" sz="2400" dirty="0">
              <a:latin typeface="Futura"/>
            </a:endParaRPr>
          </a:p>
          <a:p>
            <a:r>
              <a:rPr lang="en-GB" sz="2400" dirty="0">
                <a:latin typeface="Futura"/>
              </a:rPr>
              <a:t>What do these give our world?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A03ABF-C6CA-DC36-0939-C3D784E17CF5}"/>
              </a:ext>
            </a:extLst>
          </p:cNvPr>
          <p:cNvSpPr/>
          <p:nvPr/>
        </p:nvSpPr>
        <p:spPr>
          <a:xfrm>
            <a:off x="5087888" y="0"/>
            <a:ext cx="7104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3F12D5D-C595-4ECE-178E-D14D4D12BB5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32"/>
          <a:stretch/>
        </p:blipFill>
        <p:spPr>
          <a:xfrm>
            <a:off x="5532730" y="139699"/>
            <a:ext cx="3115971" cy="311597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C7EDF7F-AB91-0CF1-4D57-AB2ADA04A53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64584" y="3371392"/>
            <a:ext cx="3069515" cy="3022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8BB3BB7-7ABB-1F4D-6D34-BC3722D7ABB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3"/>
          <a:stretch/>
        </p:blipFill>
        <p:spPr>
          <a:xfrm>
            <a:off x="8864584" y="162927"/>
            <a:ext cx="3069515" cy="30695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652C5DE-CC68-AFD2-0450-F13D9FF40D9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2730" y="3371392"/>
            <a:ext cx="3115971" cy="30226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B561667-D4E1-1888-14AF-AE1733CCF3C9}"/>
              </a:ext>
            </a:extLst>
          </p:cNvPr>
          <p:cNvSpPr txBox="1"/>
          <p:nvPr/>
        </p:nvSpPr>
        <p:spPr>
          <a:xfrm>
            <a:off x="8951549" y="5207000"/>
            <a:ext cx="2895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ln>
                  <a:solidFill>
                    <a:schemeClr val="bg1"/>
                  </a:solidFill>
                </a:ln>
                <a:latin typeface="Century Gothic" panose="020B0502020202020204" pitchFamily="34" charset="0"/>
              </a:rPr>
              <a:t>fire</a:t>
            </a:r>
            <a:r>
              <a:rPr lang="en-GB" dirty="0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B242D5-FD35-47F1-B157-E6DCDE94BB4A}"/>
              </a:ext>
            </a:extLst>
          </p:cNvPr>
          <p:cNvSpPr txBox="1"/>
          <p:nvPr/>
        </p:nvSpPr>
        <p:spPr>
          <a:xfrm>
            <a:off x="5753117" y="5207000"/>
            <a:ext cx="2895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ln>
                  <a:solidFill>
                    <a:schemeClr val="bg1"/>
                  </a:solidFill>
                </a:ln>
                <a:latin typeface="Century Gothic" panose="020B0502020202020204" pitchFamily="34" charset="0"/>
              </a:rPr>
              <a:t>water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61A1FE-78D7-6061-7288-38D1DC71F3DC}"/>
              </a:ext>
            </a:extLst>
          </p:cNvPr>
          <p:cNvSpPr txBox="1"/>
          <p:nvPr/>
        </p:nvSpPr>
        <p:spPr>
          <a:xfrm>
            <a:off x="9038515" y="2184400"/>
            <a:ext cx="2895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ln>
                  <a:solidFill>
                    <a:schemeClr val="bg1"/>
                  </a:solidFill>
                </a:ln>
                <a:latin typeface="Century Gothic" panose="020B0502020202020204" pitchFamily="34" charset="0"/>
              </a:rPr>
              <a:t>earth</a:t>
            </a:r>
            <a:r>
              <a:rPr lang="en-GB" b="1" dirty="0"/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E149311-57C7-30BB-2400-293EE0E1865C}"/>
              </a:ext>
            </a:extLst>
          </p:cNvPr>
          <p:cNvSpPr txBox="1"/>
          <p:nvPr/>
        </p:nvSpPr>
        <p:spPr>
          <a:xfrm>
            <a:off x="5642923" y="2216779"/>
            <a:ext cx="2895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ln>
                  <a:solidFill>
                    <a:schemeClr val="bg1"/>
                  </a:solidFill>
                </a:ln>
                <a:latin typeface="Century Gothic" panose="020B0502020202020204" pitchFamily="34" charset="0"/>
              </a:rPr>
              <a:t>wind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55107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B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7EAE0-F9D3-F44A-AF81-4DB560A4E428}"/>
              </a:ext>
            </a:extLst>
          </p:cNvPr>
          <p:cNvSpPr txBox="1">
            <a:spLocks/>
          </p:cNvSpPr>
          <p:nvPr/>
        </p:nvSpPr>
        <p:spPr>
          <a:xfrm>
            <a:off x="119336" y="635337"/>
            <a:ext cx="7776864" cy="381642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latin typeface="Futura"/>
              </a:rPr>
              <a:t>Activity 1: </a:t>
            </a:r>
          </a:p>
          <a:p>
            <a:r>
              <a:rPr lang="en-GB" sz="4000" i="1" dirty="0">
                <a:latin typeface="Futura"/>
              </a:rPr>
              <a:t>The Earth’s </a:t>
            </a:r>
          </a:p>
          <a:p>
            <a:r>
              <a:rPr lang="en-GB" sz="4000" i="1" dirty="0">
                <a:latin typeface="Futura"/>
              </a:rPr>
              <a:t>Elements</a:t>
            </a:r>
          </a:p>
          <a:p>
            <a:endParaRPr lang="en-GB" sz="3600" b="1" dirty="0">
              <a:latin typeface="Futura"/>
            </a:endParaRPr>
          </a:p>
          <a:p>
            <a:r>
              <a:rPr lang="en-GB" sz="2400" dirty="0">
                <a:latin typeface="Futura"/>
              </a:rPr>
              <a:t>What do the elements give us</a:t>
            </a:r>
          </a:p>
          <a:p>
            <a:r>
              <a:rPr lang="en-GB" sz="2400" dirty="0">
                <a:latin typeface="Futura"/>
              </a:rPr>
              <a:t>and our world?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A03ABF-C6CA-DC36-0939-C3D784E17CF5}"/>
              </a:ext>
            </a:extLst>
          </p:cNvPr>
          <p:cNvSpPr/>
          <p:nvPr/>
        </p:nvSpPr>
        <p:spPr>
          <a:xfrm>
            <a:off x="5087888" y="0"/>
            <a:ext cx="71041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hlinkClick r:id="rId3"/>
            <a:extLst>
              <a:ext uri="{FF2B5EF4-FFF2-40B4-BE49-F238E27FC236}">
                <a16:creationId xmlns:a16="http://schemas.microsoft.com/office/drawing/2014/main" id="{4BFEF0DF-BFAB-A67C-FD3A-BD1E59404C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0542" y="1008111"/>
            <a:ext cx="6715748" cy="377490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60209CB-8C90-7845-0504-74CCABADACB1}"/>
              </a:ext>
            </a:extLst>
          </p:cNvPr>
          <p:cNvSpPr/>
          <p:nvPr/>
        </p:nvSpPr>
        <p:spPr>
          <a:xfrm>
            <a:off x="7177155" y="4941052"/>
            <a:ext cx="48191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Futura"/>
                <a:hlinkClick r:id="rId3"/>
              </a:rPr>
              <a:t>Click the image</a:t>
            </a:r>
          </a:p>
          <a:p>
            <a:pPr algn="r"/>
            <a:r>
              <a:rPr lang="en-GB" sz="1200" dirty="0">
                <a:latin typeface="Futura"/>
                <a:hlinkClick r:id="rId3"/>
              </a:rPr>
              <a:t>https://safeshare.tv/x/Wss0jb5SE2Q</a:t>
            </a:r>
            <a:endParaRPr lang="en-GB" sz="1200" dirty="0">
              <a:latin typeface="Futura"/>
            </a:endParaRPr>
          </a:p>
          <a:p>
            <a:pPr algn="r"/>
            <a:r>
              <a:rPr lang="en-US" sz="1200" dirty="0">
                <a:latin typeface="Futura"/>
              </a:rPr>
              <a:t>(YouTube link if safe share doesn’t work: </a:t>
            </a:r>
            <a:r>
              <a:rPr lang="en-US" sz="1200" dirty="0">
                <a:latin typeface="Futura"/>
                <a:hlinkClick r:id="rId5"/>
              </a:rPr>
              <a:t>https://www.youtube.com/watch?v=Wss0jb5SE2Q</a:t>
            </a:r>
            <a:r>
              <a:rPr lang="en-US" sz="1200" dirty="0">
                <a:latin typeface="Futura"/>
              </a:rPr>
              <a:t>  stop at 1.16)</a:t>
            </a:r>
          </a:p>
        </p:txBody>
      </p:sp>
    </p:spTree>
    <p:extLst>
      <p:ext uri="{BB962C8B-B14F-4D97-AF65-F5344CB8AC3E}">
        <p14:creationId xmlns:p14="http://schemas.microsoft.com/office/powerpoint/2010/main" val="3986843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2C231B-02DC-4C03-8D9F-760CE4368CAD}"/>
              </a:ext>
            </a:extLst>
          </p:cNvPr>
          <p:cNvSpPr/>
          <p:nvPr/>
        </p:nvSpPr>
        <p:spPr>
          <a:xfrm>
            <a:off x="5519936" y="618522"/>
            <a:ext cx="51125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3200" b="1" dirty="0">
              <a:solidFill>
                <a:srgbClr val="222222"/>
              </a:solidFill>
              <a:latin typeface="Arial" panose="020B0604020202020204" pitchFamily="34" charset="0"/>
              <a:cs typeface="FUTURA MEDIUM" panose="020B0602020204020303"/>
            </a:endParaRPr>
          </a:p>
          <a:p>
            <a:pPr algn="ctr"/>
            <a:endParaRPr lang="en-NL" sz="3200" b="1" dirty="0">
              <a:cs typeface="FUTURA MEDIUM" panose="020B0602020204020303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37B1F0-95C5-384E-9281-8B5FB333A47A}"/>
              </a:ext>
            </a:extLst>
          </p:cNvPr>
          <p:cNvSpPr/>
          <p:nvPr/>
        </p:nvSpPr>
        <p:spPr>
          <a:xfrm>
            <a:off x="335360" y="2958021"/>
            <a:ext cx="468052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latin typeface="Futura"/>
              </a:rPr>
              <a:t>Listen to the poem:</a:t>
            </a:r>
          </a:p>
          <a:p>
            <a:endParaRPr lang="en-GB" sz="2400" b="1" dirty="0">
              <a:latin typeface="Futura"/>
            </a:endParaRPr>
          </a:p>
          <a:p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1. What do you think about the poem and why?</a:t>
            </a:r>
          </a:p>
          <a:p>
            <a:endParaRPr lang="en-GB" sz="2400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2. Now, we will re-read the poem and add some actions for the lines. </a:t>
            </a:r>
          </a:p>
          <a:p>
            <a:endParaRPr lang="en-GB" sz="2400" b="1" dirty="0">
              <a:latin typeface="Futura"/>
            </a:endParaRPr>
          </a:p>
          <a:p>
            <a:endParaRPr lang="en-GB" sz="2400" dirty="0">
              <a:latin typeface="Futura"/>
              <a:cs typeface="Futura Medium" panose="020B0602020204020303" pitchFamily="34" charset="-79"/>
            </a:endParaRPr>
          </a:p>
          <a:p>
            <a:endParaRPr lang="en-GB" sz="24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marL="514350" indent="-514350">
              <a:buFont typeface="+mj-lt"/>
              <a:buAutoNum type="arabicPeriod"/>
            </a:pPr>
            <a:endParaRPr lang="en-GB" sz="24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ED965D-1598-8643-AC22-576BE792E524}"/>
              </a:ext>
            </a:extLst>
          </p:cNvPr>
          <p:cNvSpPr txBox="1"/>
          <p:nvPr/>
        </p:nvSpPr>
        <p:spPr>
          <a:xfrm>
            <a:off x="407368" y="618522"/>
            <a:ext cx="4176464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Futura"/>
                <a:cs typeface="FUTURA MEDIUM" panose="020B0602020204020303" pitchFamily="34" charset="-79"/>
              </a:rPr>
              <a:t>Activity 2:</a:t>
            </a:r>
          </a:p>
          <a:p>
            <a:r>
              <a:rPr lang="en-GB" sz="4000" i="1" dirty="0">
                <a:latin typeface="Futura"/>
                <a:cs typeface="FUTURA MEDIUM" panose="020B0602020204020303" pitchFamily="34" charset="-79"/>
              </a:rPr>
              <a:t>Read and Understand</a:t>
            </a:r>
          </a:p>
          <a:p>
            <a:r>
              <a:rPr lang="en-GB" sz="4000" b="1" i="1" dirty="0">
                <a:latin typeface="ITC Avant Garde Pro Bk" panose="020B0502020202020204" pitchFamily="34" charset="0"/>
                <a:cs typeface="FUTURA MEDIUM" panose="020B0602020204020303" pitchFamily="34" charset="-79"/>
              </a:rPr>
              <a:t> </a:t>
            </a:r>
          </a:p>
          <a:p>
            <a:endParaRPr lang="en-GB" sz="4000" b="1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endParaRPr lang="en-GB" sz="4000" b="1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E0507A-41C3-ADAE-01EF-20E8253161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655" y="4759569"/>
            <a:ext cx="921221" cy="9212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9A563B-85CC-8B30-B182-1F1D554149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7355" y="4070622"/>
            <a:ext cx="975472" cy="9754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1C6C31-98AA-1E97-0517-01075A3281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6848" y="2918197"/>
            <a:ext cx="867077" cy="8670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C0B891-9A4E-0F88-C146-FEC8CA0BD9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2946" y="2311589"/>
            <a:ext cx="1121992" cy="11219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165ACD-089F-9957-EE1E-64688E3393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3678" y="1407280"/>
            <a:ext cx="640493" cy="6404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8E9737-CEB7-C3E3-6463-807853E7EE3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03845" y="152400"/>
            <a:ext cx="3901382" cy="63070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57827F1-7A03-9F70-AFC8-DD1F501971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9755" y="4223022"/>
            <a:ext cx="975472" cy="9754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003C092-3F7A-2F63-32A0-291BEBC17F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5346" y="2463989"/>
            <a:ext cx="1121992" cy="1121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597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C63CF70-9F4E-344B-85EA-A88665AD75EB}"/>
              </a:ext>
            </a:extLst>
          </p:cNvPr>
          <p:cNvSpPr/>
          <p:nvPr/>
        </p:nvSpPr>
        <p:spPr>
          <a:xfrm>
            <a:off x="335360" y="2446980"/>
            <a:ext cx="4536504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Imagine that laughter has super powers and has become human! </a:t>
            </a:r>
          </a:p>
          <a:p>
            <a:r>
              <a:rPr lang="en-US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This means laughter has been </a:t>
            </a:r>
            <a:r>
              <a:rPr lang="en-GB" sz="2400" dirty="0">
                <a:effectLst/>
                <a:latin typeface="ITC Avant Garde Pro Bk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 been described like a person – or </a:t>
            </a:r>
            <a:r>
              <a:rPr lang="en-GB" sz="2400" b="1" i="1" dirty="0">
                <a:effectLst/>
                <a:latin typeface="ITC Avant Garde Pro Bk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personified</a:t>
            </a:r>
            <a:r>
              <a:rPr lang="en-GB" sz="2400" i="1" dirty="0">
                <a:effectLst/>
                <a:latin typeface="ITC Avant Garde Pro Bk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400" b="1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In the poem, how does laughter affect </a:t>
            </a:r>
            <a:r>
              <a:rPr lang="en-US" sz="2400" b="1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our bodies?</a:t>
            </a:r>
            <a:endParaRPr lang="en-GB" sz="2400" b="1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GB" sz="2400" u="sng" dirty="0">
              <a:highlight>
                <a:srgbClr val="FFFFFF"/>
              </a:highlight>
              <a:latin typeface="Futura"/>
            </a:endParaRPr>
          </a:p>
          <a:p>
            <a:endParaRPr lang="en-GB" sz="3200" dirty="0">
              <a:latin typeface="Futura"/>
            </a:endParaRPr>
          </a:p>
          <a:p>
            <a:br>
              <a:rPr lang="en-GB" dirty="0">
                <a:latin typeface="Futura"/>
              </a:rPr>
            </a:br>
            <a:endParaRPr lang="en-NL" dirty="0">
              <a:latin typeface="Futur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492B8E-5EF6-FF56-1CEF-0A10363F76E4}"/>
              </a:ext>
            </a:extLst>
          </p:cNvPr>
          <p:cNvSpPr txBox="1"/>
          <p:nvPr/>
        </p:nvSpPr>
        <p:spPr>
          <a:xfrm>
            <a:off x="335360" y="562035"/>
            <a:ext cx="49685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Futura"/>
                <a:cs typeface="FUTURA MEDIUM" panose="020B0602020204020303" pitchFamily="34" charset="-79"/>
              </a:rPr>
              <a:t>Activity 3:</a:t>
            </a:r>
          </a:p>
          <a:p>
            <a:r>
              <a:rPr lang="en-GB" sz="4000" i="1" dirty="0">
                <a:latin typeface="Futura"/>
                <a:cs typeface="FUTURA MEDIUM" panose="020B0602020204020303" pitchFamily="34" charset="-79"/>
              </a:rPr>
              <a:t>Re-imagine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AFC802-0096-7A4A-E146-9D2632A18ACB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1981" y="3381080"/>
            <a:ext cx="565345" cy="565345"/>
          </a:xfrm>
          <a:prstGeom prst="rect">
            <a:avLst/>
          </a:prstGeom>
          <a:ln>
            <a:noFill/>
          </a:ln>
        </p:spPr>
      </p:pic>
      <p:sp>
        <p:nvSpPr>
          <p:cNvPr id="6" name="Rounded Rectangle 22">
            <a:extLst>
              <a:ext uri="{FF2B5EF4-FFF2-40B4-BE49-F238E27FC236}">
                <a16:creationId xmlns:a16="http://schemas.microsoft.com/office/drawing/2014/main" id="{FF3DEEF6-9AEA-91D1-CB8E-5F026100DEF6}"/>
              </a:ext>
            </a:extLst>
          </p:cNvPr>
          <p:cNvSpPr/>
          <p:nvPr/>
        </p:nvSpPr>
        <p:spPr>
          <a:xfrm>
            <a:off x="9648091" y="152376"/>
            <a:ext cx="2430507" cy="1031655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Futura"/>
              </a:rPr>
              <a:t>Challenge: </a:t>
            </a:r>
          </a:p>
          <a:p>
            <a:pPr algn="ctr"/>
            <a:r>
              <a:rPr lang="en-GB" sz="1600" dirty="0">
                <a:solidFill>
                  <a:schemeClr val="tx1"/>
                </a:solidFill>
                <a:latin typeface="Futura"/>
              </a:rPr>
              <a:t>How can laughter cause these effects?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1DBAC0-B376-49BC-3E93-C40C7F6425F5}"/>
              </a:ext>
            </a:extLst>
          </p:cNvPr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84032" y="1268761"/>
            <a:ext cx="4536505" cy="50405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3BE5CA-A9F2-7541-E8CF-91DF33B4A20A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3344" y="1909276"/>
            <a:ext cx="678291" cy="76009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08F513-9F1C-7296-308C-4BB230D59D16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8626" y="875041"/>
            <a:ext cx="740678" cy="7995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3275984-94A2-25AF-E90E-9A347E43B07B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181" y="4863026"/>
            <a:ext cx="931521" cy="90472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96D2157-C3A2-ABE9-1E8A-029387F378A8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7599" y="4747846"/>
            <a:ext cx="916524" cy="81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300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F89C864-580B-1138-CF6D-6EC5A169223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1445" y="0"/>
            <a:ext cx="3901382" cy="630701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C63CF70-9F4E-344B-85EA-A88665AD75EB}"/>
              </a:ext>
            </a:extLst>
          </p:cNvPr>
          <p:cNvSpPr/>
          <p:nvPr/>
        </p:nvSpPr>
        <p:spPr>
          <a:xfrm>
            <a:off x="335360" y="2204864"/>
            <a:ext cx="4536504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Let’s take Agard’s poem as inspiration and </a:t>
            </a:r>
            <a:r>
              <a:rPr lang="en-GB" sz="2400" b="1" dirty="0"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re-imagine it.</a:t>
            </a:r>
          </a:p>
          <a:p>
            <a:endParaRPr lang="en-GB" sz="2400" b="1" dirty="0">
              <a:latin typeface="Century Gothic" panose="020B0502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GB" sz="2400" b="1" dirty="0">
              <a:latin typeface="Century Gothic" panose="020B0502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GB" sz="2400" dirty="0"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We are going to replace laughter with ______________.  </a:t>
            </a:r>
          </a:p>
          <a:p>
            <a:endParaRPr lang="en-GB" sz="2400" b="1" dirty="0">
              <a:latin typeface="Century Gothic" panose="020B0502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GB" sz="2400" u="sng" dirty="0">
              <a:highlight>
                <a:srgbClr val="FFFFFF"/>
              </a:highlight>
              <a:latin typeface="Futura"/>
            </a:endParaRPr>
          </a:p>
          <a:p>
            <a:endParaRPr lang="en-GB" sz="3200" dirty="0">
              <a:latin typeface="Futura"/>
            </a:endParaRPr>
          </a:p>
          <a:p>
            <a:br>
              <a:rPr lang="en-GB" dirty="0"/>
            </a:br>
            <a:endParaRPr lang="en-NL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492B8E-5EF6-FF56-1CEF-0A10363F76E4}"/>
              </a:ext>
            </a:extLst>
          </p:cNvPr>
          <p:cNvSpPr txBox="1"/>
          <p:nvPr/>
        </p:nvSpPr>
        <p:spPr>
          <a:xfrm>
            <a:off x="335360" y="562035"/>
            <a:ext cx="38080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Futura"/>
                <a:cs typeface="FUTURA MEDIUM" panose="020B0602020204020303" pitchFamily="34" charset="-79"/>
              </a:rPr>
              <a:t>Activity 3:</a:t>
            </a:r>
          </a:p>
          <a:p>
            <a:r>
              <a:rPr lang="en-GB" sz="4000" i="1" dirty="0">
                <a:latin typeface="Futura"/>
                <a:cs typeface="FUTURA MEDIUM" panose="020B0602020204020303" pitchFamily="34" charset="-79"/>
              </a:rPr>
              <a:t>Re-imagine</a:t>
            </a:r>
            <a:endParaRPr lang="en-GB" sz="4400" i="1" dirty="0">
              <a:latin typeface="Futura"/>
              <a:cs typeface="FUTURA MEDIUM" panose="020B0602020204020303" pitchFamily="34" charset="-79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6687B5-8BC3-35CC-3314-9EDB31DA57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655" y="4759569"/>
            <a:ext cx="921221" cy="9212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42817F-6765-468F-0B0F-B42E7E632B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7355" y="4070622"/>
            <a:ext cx="975472" cy="9754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307AED-FE41-CEEE-1217-57D63732AC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2946" y="2311589"/>
            <a:ext cx="1121992" cy="112199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B54742B-8F9D-0893-0E32-DAB1711694AF}"/>
              </a:ext>
            </a:extLst>
          </p:cNvPr>
          <p:cNvSpPr/>
          <p:nvPr/>
        </p:nvSpPr>
        <p:spPr>
          <a:xfrm>
            <a:off x="6869723" y="199292"/>
            <a:ext cx="1266092" cy="371153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3F0ACD-FBF9-8F37-E489-5AE24C224945}"/>
              </a:ext>
            </a:extLst>
          </p:cNvPr>
          <p:cNvSpPr/>
          <p:nvPr/>
        </p:nvSpPr>
        <p:spPr>
          <a:xfrm>
            <a:off x="7385217" y="2311589"/>
            <a:ext cx="1055398" cy="23231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47CE156-8C2D-2C3D-2882-B52CEEA568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6848" y="2918197"/>
            <a:ext cx="867077" cy="86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1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C63CF70-9F4E-344B-85EA-A88665AD75EB}"/>
              </a:ext>
            </a:extLst>
          </p:cNvPr>
          <p:cNvSpPr/>
          <p:nvPr/>
        </p:nvSpPr>
        <p:spPr>
          <a:xfrm>
            <a:off x="335360" y="2604078"/>
            <a:ext cx="4536504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How can the elements affect us through _________?</a:t>
            </a:r>
          </a:p>
          <a:p>
            <a:endParaRPr lang="en-GB" sz="2400" b="1" dirty="0">
              <a:latin typeface="Century Gothic" panose="020B0502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GB" sz="2400" u="sng" dirty="0">
              <a:highlight>
                <a:srgbClr val="FFFFFF"/>
              </a:highlight>
              <a:latin typeface="Futura"/>
            </a:endParaRPr>
          </a:p>
          <a:p>
            <a:endParaRPr lang="en-GB" sz="3200" dirty="0">
              <a:latin typeface="Futura"/>
            </a:endParaRPr>
          </a:p>
          <a:p>
            <a:br>
              <a:rPr lang="en-GB" dirty="0"/>
            </a:br>
            <a:endParaRPr lang="en-NL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492B8E-5EF6-FF56-1CEF-0A10363F76E4}"/>
              </a:ext>
            </a:extLst>
          </p:cNvPr>
          <p:cNvSpPr txBox="1"/>
          <p:nvPr/>
        </p:nvSpPr>
        <p:spPr>
          <a:xfrm>
            <a:off x="335360" y="562035"/>
            <a:ext cx="38080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Futura"/>
                <a:cs typeface="FUTURA MEDIUM" panose="020B0602020204020303" pitchFamily="34" charset="-79"/>
              </a:rPr>
              <a:t>Activity 3:</a:t>
            </a:r>
          </a:p>
          <a:p>
            <a:r>
              <a:rPr lang="en-GB" sz="4000" i="1" dirty="0">
                <a:latin typeface="Futura"/>
                <a:cs typeface="FUTURA MEDIUM" panose="020B0602020204020303" pitchFamily="34" charset="-79"/>
              </a:rPr>
              <a:t>Re-imagine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9EAE8C-23CE-B464-4478-3711888293D7}"/>
              </a:ext>
            </a:extLst>
          </p:cNvPr>
          <p:cNvSpPr txBox="1"/>
          <p:nvPr/>
        </p:nvSpPr>
        <p:spPr>
          <a:xfrm>
            <a:off x="5666391" y="2542821"/>
            <a:ext cx="58691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ln>
                  <a:solidFill>
                    <a:schemeClr val="bg1"/>
                  </a:solidFill>
                </a:ln>
                <a:solidFill>
                  <a:srgbClr val="FBBD32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excitement</a:t>
            </a:r>
            <a:r>
              <a:rPr lang="en-GB" sz="4000" b="1" dirty="0">
                <a:ln>
                  <a:solidFill>
                    <a:schemeClr val="bg1"/>
                  </a:solidFill>
                </a:ln>
                <a:solidFill>
                  <a:srgbClr val="FBBD32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0758C1-DB1D-86FC-2AB4-871C9DE01C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32"/>
          <a:stretch/>
        </p:blipFill>
        <p:spPr>
          <a:xfrm>
            <a:off x="5605632" y="101978"/>
            <a:ext cx="3255567" cy="32555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512A39-9AF0-DDCC-E989-7A7A1CDE423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61547" y="3357545"/>
            <a:ext cx="3207030" cy="31580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2C3CD6-C3D8-045F-E799-38B66325E4D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3"/>
          <a:stretch/>
        </p:blipFill>
        <p:spPr>
          <a:xfrm>
            <a:off x="8861547" y="152400"/>
            <a:ext cx="3207030" cy="32070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D234D4-B846-D65F-E4B8-44DF1780712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5631" y="3357544"/>
            <a:ext cx="3255567" cy="315801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916C3AA-775A-453A-F0DB-CCBA86C0720B}"/>
              </a:ext>
            </a:extLst>
          </p:cNvPr>
          <p:cNvSpPr txBox="1"/>
          <p:nvPr/>
        </p:nvSpPr>
        <p:spPr>
          <a:xfrm>
            <a:off x="5744582" y="2695221"/>
            <a:ext cx="58691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ln>
                  <a:solidFill>
                    <a:schemeClr val="bg1"/>
                  </a:solidFill>
                </a:ln>
                <a:solidFill>
                  <a:srgbClr val="FBBD32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excitement</a:t>
            </a:r>
            <a:r>
              <a:rPr lang="en-GB" sz="4000" b="1" dirty="0">
                <a:ln>
                  <a:solidFill>
                    <a:schemeClr val="bg1"/>
                  </a:solidFill>
                </a:ln>
                <a:solidFill>
                  <a:srgbClr val="FBBD32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35369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492B8E-5EF6-FF56-1CEF-0A10363F76E4}"/>
              </a:ext>
            </a:extLst>
          </p:cNvPr>
          <p:cNvSpPr txBox="1"/>
          <p:nvPr/>
        </p:nvSpPr>
        <p:spPr>
          <a:xfrm>
            <a:off x="335360" y="562035"/>
            <a:ext cx="38080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Futura"/>
                <a:cs typeface="FUTURA MEDIUM" panose="020B0602020204020303" pitchFamily="34" charset="-79"/>
              </a:rPr>
              <a:t>Activity 4:</a:t>
            </a:r>
          </a:p>
          <a:p>
            <a:r>
              <a:rPr lang="en-GB" sz="4000" i="1" dirty="0">
                <a:latin typeface="Futura"/>
                <a:cs typeface="FUTURA MEDIUM" panose="020B0602020204020303" pitchFamily="34" charset="-79"/>
              </a:rPr>
              <a:t>Re-write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63F837-18A7-FFF0-F6E5-48FF363BBDAD}"/>
              </a:ext>
            </a:extLst>
          </p:cNvPr>
          <p:cNvSpPr txBox="1"/>
          <p:nvPr/>
        </p:nvSpPr>
        <p:spPr>
          <a:xfrm>
            <a:off x="655896" y="2427748"/>
            <a:ext cx="415543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Using your own ideas, re-write lines of Agard’s poem. </a:t>
            </a:r>
          </a:p>
          <a:p>
            <a:endParaRPr lang="en-GB" sz="2000" b="1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C1DF5E90-2FEE-D4AB-9EDB-B75527E0D374}"/>
              </a:ext>
            </a:extLst>
          </p:cNvPr>
          <p:cNvSpPr/>
          <p:nvPr/>
        </p:nvSpPr>
        <p:spPr>
          <a:xfrm>
            <a:off x="535220" y="4632517"/>
            <a:ext cx="4182572" cy="1501306"/>
          </a:xfrm>
          <a:prstGeom prst="round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Challenge: 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Can you use </a:t>
            </a:r>
            <a:r>
              <a:rPr lang="en-GB" b="1" dirty="0">
                <a:solidFill>
                  <a:schemeClr val="tx1"/>
                </a:solidFill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alliteration?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Think of verbs starting with the</a:t>
            </a:r>
            <a:r>
              <a:rPr lang="en-GB" b="1" dirty="0">
                <a:solidFill>
                  <a:schemeClr val="tx1"/>
                </a:solidFill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 same sound/letter </a:t>
            </a:r>
            <a:r>
              <a:rPr lang="en-GB" dirty="0">
                <a:solidFill>
                  <a:schemeClr val="tx1"/>
                </a:solidFill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to use in your poem?</a:t>
            </a:r>
            <a:endParaRPr lang="en-US" dirty="0">
              <a:solidFill>
                <a:schemeClr val="tx1"/>
              </a:solidFill>
              <a:latin typeface="Futura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16980864-ACBD-BD2C-7FAC-929E47563C9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1445" y="0"/>
            <a:ext cx="3901382" cy="630701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5856EA7-DC28-9E8F-175B-4EC73B49FA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655" y="4759569"/>
            <a:ext cx="921221" cy="92122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C3ED246-5700-06C5-B46B-AAC5565EC5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7355" y="4070622"/>
            <a:ext cx="975472" cy="97547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693FBF9-F0B4-44CE-626E-FFB0650FF0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6848" y="2918197"/>
            <a:ext cx="867077" cy="86707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1086465-D211-1A18-D2A6-F694F478E3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2946" y="2311589"/>
            <a:ext cx="1121992" cy="1121992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EB2EF72A-3834-F03B-E116-DBC132757819}"/>
              </a:ext>
            </a:extLst>
          </p:cNvPr>
          <p:cNvSpPr/>
          <p:nvPr/>
        </p:nvSpPr>
        <p:spPr>
          <a:xfrm>
            <a:off x="6869723" y="199292"/>
            <a:ext cx="1266092" cy="371153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4A677-C878-E9FD-7F53-4E39DAC8089A}"/>
              </a:ext>
            </a:extLst>
          </p:cNvPr>
          <p:cNvSpPr/>
          <p:nvPr/>
        </p:nvSpPr>
        <p:spPr>
          <a:xfrm>
            <a:off x="7364040" y="3090251"/>
            <a:ext cx="1154422" cy="30575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D3AE8AC-B10E-55F4-0CFC-173221D4BD8F}"/>
              </a:ext>
            </a:extLst>
          </p:cNvPr>
          <p:cNvSpPr/>
          <p:nvPr/>
        </p:nvSpPr>
        <p:spPr>
          <a:xfrm>
            <a:off x="7397843" y="2311589"/>
            <a:ext cx="1063485" cy="257476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8F6DB75-7B02-3B75-EF93-8950554C6A22}"/>
              </a:ext>
            </a:extLst>
          </p:cNvPr>
          <p:cNvSpPr/>
          <p:nvPr/>
        </p:nvSpPr>
        <p:spPr>
          <a:xfrm>
            <a:off x="7385280" y="3826949"/>
            <a:ext cx="1475480" cy="322557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83343C9-3BA3-5A6B-6F77-06BFADE1DDE2}"/>
              </a:ext>
            </a:extLst>
          </p:cNvPr>
          <p:cNvSpPr/>
          <p:nvPr/>
        </p:nvSpPr>
        <p:spPr>
          <a:xfrm>
            <a:off x="7370351" y="5282455"/>
            <a:ext cx="2523926" cy="370215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8452DE9-6BF6-A41D-D45A-515B2C12BEDB}"/>
              </a:ext>
            </a:extLst>
          </p:cNvPr>
          <p:cNvSpPr/>
          <p:nvPr/>
        </p:nvSpPr>
        <p:spPr>
          <a:xfrm>
            <a:off x="7370351" y="4580454"/>
            <a:ext cx="1475480" cy="322557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82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492B8E-5EF6-FF56-1CEF-0A10363F76E4}"/>
              </a:ext>
            </a:extLst>
          </p:cNvPr>
          <p:cNvSpPr txBox="1"/>
          <p:nvPr/>
        </p:nvSpPr>
        <p:spPr>
          <a:xfrm>
            <a:off x="335360" y="562035"/>
            <a:ext cx="38080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Futura"/>
                <a:cs typeface="FUTURA MEDIUM" panose="020B0602020204020303" pitchFamily="34" charset="-79"/>
              </a:rPr>
              <a:t>Activity 5:</a:t>
            </a:r>
          </a:p>
          <a:p>
            <a:r>
              <a:rPr lang="en-GB" sz="4000" i="1" dirty="0">
                <a:latin typeface="Futura"/>
                <a:cs typeface="FUTURA MEDIUM" panose="020B0602020204020303" pitchFamily="34" charset="-79"/>
              </a:rPr>
              <a:t>Perform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1D7F1A-2E46-272D-CCC2-F2656985D37D}"/>
              </a:ext>
            </a:extLst>
          </p:cNvPr>
          <p:cNvSpPr txBox="1"/>
          <p:nvPr/>
        </p:nvSpPr>
        <p:spPr>
          <a:xfrm>
            <a:off x="489094" y="2375249"/>
            <a:ext cx="431076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Now we are going to share our masterpieces!</a:t>
            </a:r>
          </a:p>
          <a:p>
            <a:endParaRPr lang="en-GB" sz="2400" b="1" dirty="0"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GB" sz="2400" dirty="0">
                <a:latin typeface="Futura"/>
                <a:ea typeface="Arial Unicode MS" panose="020B0604020202020204" pitchFamily="34" charset="-128"/>
                <a:cs typeface="Arial Unicode MS" panose="020B0604020202020204" pitchFamily="34" charset="-128"/>
              </a:rPr>
              <a:t>In your pair/group, practise reading your poem and add some actions or facial expressions. </a:t>
            </a:r>
          </a:p>
          <a:p>
            <a:endParaRPr lang="en-GB" sz="2400" dirty="0">
              <a:solidFill>
                <a:schemeClr val="bg1"/>
              </a:solidFill>
              <a:latin typeface="Futura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86C1FF-30BB-4212-8C91-1738C45AF6B8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7728" y="5250046"/>
            <a:ext cx="1264958" cy="12649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BB1077-D61F-9F2E-583B-4C07F92B1AB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32"/>
          <a:stretch/>
        </p:blipFill>
        <p:spPr>
          <a:xfrm>
            <a:off x="5505764" y="149962"/>
            <a:ext cx="3255567" cy="32070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280F19-5A3D-94C5-49D9-A4574664805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9610" y="3356992"/>
            <a:ext cx="3207030" cy="31580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F74B45-EF29-0FDF-19F1-95D12787E3C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3"/>
          <a:stretch/>
        </p:blipFill>
        <p:spPr>
          <a:xfrm>
            <a:off x="8761679" y="151847"/>
            <a:ext cx="3094961" cy="32070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A7CB2B-013C-164D-A5AB-4D7730BBE4A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5763" y="3356991"/>
            <a:ext cx="3255567" cy="31580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630F694-33D4-B8F4-D0A9-822D32D1D231}"/>
              </a:ext>
            </a:extLst>
          </p:cNvPr>
          <p:cNvSpPr txBox="1"/>
          <p:nvPr/>
        </p:nvSpPr>
        <p:spPr>
          <a:xfrm>
            <a:off x="5715053" y="1925829"/>
            <a:ext cx="5869115" cy="28623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ln>
                  <a:solidFill>
                    <a:schemeClr val="bg1"/>
                  </a:solidFill>
                </a:ln>
                <a:solidFill>
                  <a:srgbClr val="FBBD32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excitement and the elements</a:t>
            </a:r>
            <a:r>
              <a:rPr lang="en-GB" sz="3200" b="1" dirty="0">
                <a:ln>
                  <a:solidFill>
                    <a:schemeClr val="bg1"/>
                  </a:solidFill>
                </a:ln>
                <a:solidFill>
                  <a:srgbClr val="FBBD32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58616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0a693cd-7f60-46fa-b25a-0036cabe508b" xsi:nil="true"/>
    <lcf76f155ced4ddcb4097134ff3c332f xmlns="74593fc1-6b2b-4388-8359-12566dde245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77ED330CC07045939243B62B7CD2FB" ma:contentTypeVersion="15" ma:contentTypeDescription="Create a new document." ma:contentTypeScope="" ma:versionID="ec816173f26b5de730115cc212641d5d">
  <xsd:schema xmlns:xsd="http://www.w3.org/2001/XMLSchema" xmlns:xs="http://www.w3.org/2001/XMLSchema" xmlns:p="http://schemas.microsoft.com/office/2006/metadata/properties" xmlns:ns2="74593fc1-6b2b-4388-8359-12566dde2457" xmlns:ns3="f0a693cd-7f60-46fa-b25a-0036cabe508b" targetNamespace="http://schemas.microsoft.com/office/2006/metadata/properties" ma:root="true" ma:fieldsID="063d1e9365b2d44d913688650ddce50e" ns2:_="" ns3:_="">
    <xsd:import namespace="74593fc1-6b2b-4388-8359-12566dde2457"/>
    <xsd:import namespace="f0a693cd-7f60-46fa-b25a-0036cabe50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593fc1-6b2b-4388-8359-12566dde24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7be78471-77c4-4d6c-a65e-369e8ae554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a693cd-7f60-46fa-b25a-0036cabe508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930e936a-6f0e-4473-9aac-761745c74538}" ma:internalName="TaxCatchAll" ma:showField="CatchAllData" ma:web="f0a693cd-7f60-46fa-b25a-0036cabe50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C0D30F-E1E5-4192-8045-EFC2CEDE12A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124784-4F55-4EAA-B1F7-1ABCB84BF25D}">
  <ds:schemaRefs>
    <ds:schemaRef ds:uri="http://schemas.microsoft.com/office/2006/metadata/properties"/>
    <ds:schemaRef ds:uri="http://schemas.microsoft.com/office/infopath/2007/PartnerControls"/>
    <ds:schemaRef ds:uri="992ee0e0-bff7-4651-b2ed-ab74cf15e15b"/>
    <ds:schemaRef ds:uri="f0a693cd-7f60-46fa-b25a-0036cabe508b"/>
    <ds:schemaRef ds:uri="74593fc1-6b2b-4388-8359-12566dde2457"/>
  </ds:schemaRefs>
</ds:datastoreItem>
</file>

<file path=customXml/itemProps3.xml><?xml version="1.0" encoding="utf-8"?>
<ds:datastoreItem xmlns:ds="http://schemas.openxmlformats.org/officeDocument/2006/customXml" ds:itemID="{E5D80C2E-82AB-4AAC-9504-3946B34B83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593fc1-6b2b-4388-8359-12566dde2457"/>
    <ds:schemaRef ds:uri="f0a693cd-7f60-46fa-b25a-0036cabe50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7668</TotalTime>
  <Words>899</Words>
  <Application>Microsoft Office PowerPoint</Application>
  <PresentationFormat>Widescreen</PresentationFormat>
  <Paragraphs>125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Futura</vt:lpstr>
      <vt:lpstr>FUTURA MEDIUM</vt:lpstr>
      <vt:lpstr>FUTURA MEDIUM</vt:lpstr>
      <vt:lpstr>ITC Avant Garde Pro Bk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Cole</dc:creator>
  <cp:lastModifiedBy>Mikhaeil, Angelo</cp:lastModifiedBy>
  <cp:revision>53</cp:revision>
  <dcterms:created xsi:type="dcterms:W3CDTF">2021-06-27T09:44:28Z</dcterms:created>
  <dcterms:modified xsi:type="dcterms:W3CDTF">2025-05-02T12:08:09Z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0x010100A677ED330CC07045939243B62B7CD2FB</vt:lpwstr>
  </property>
</Properties>
</file>